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650" r:id="rId5"/>
    <p:sldId id="665" r:id="rId6"/>
    <p:sldId id="659" r:id="rId7"/>
    <p:sldId id="666" r:id="rId8"/>
    <p:sldId id="587" r:id="rId9"/>
    <p:sldId id="639" r:id="rId10"/>
    <p:sldId id="640" r:id="rId11"/>
    <p:sldId id="661" r:id="rId12"/>
    <p:sldId id="662" r:id="rId13"/>
    <p:sldId id="663" r:id="rId14"/>
    <p:sldId id="601" r:id="rId15"/>
    <p:sldId id="657" r:id="rId16"/>
    <p:sldId id="631" r:id="rId17"/>
    <p:sldId id="660" r:id="rId18"/>
    <p:sldId id="674" r:id="rId19"/>
    <p:sldId id="664" r:id="rId20"/>
    <p:sldId id="667" r:id="rId21"/>
    <p:sldId id="684" r:id="rId22"/>
    <p:sldId id="679" r:id="rId23"/>
    <p:sldId id="678" r:id="rId24"/>
    <p:sldId id="688" r:id="rId25"/>
    <p:sldId id="689" r:id="rId26"/>
    <p:sldId id="687" r:id="rId27"/>
    <p:sldId id="675" r:id="rId28"/>
    <p:sldId id="681" r:id="rId29"/>
    <p:sldId id="685" r:id="rId30"/>
    <p:sldId id="686" r:id="rId31"/>
    <p:sldId id="680" r:id="rId32"/>
    <p:sldId id="683" r:id="rId33"/>
    <p:sldId id="690" r:id="rId34"/>
    <p:sldId id="673" r:id="rId35"/>
    <p:sldId id="691" r:id="rId36"/>
    <p:sldId id="651" r:id="rId3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BB9AD85-6070-4BA3-9E6E-533EDCFCFD4C}">
          <p14:sldIdLst>
            <p14:sldId id="650"/>
            <p14:sldId id="665"/>
            <p14:sldId id="659"/>
            <p14:sldId id="666"/>
            <p14:sldId id="587"/>
            <p14:sldId id="639"/>
            <p14:sldId id="640"/>
            <p14:sldId id="661"/>
            <p14:sldId id="662"/>
            <p14:sldId id="663"/>
            <p14:sldId id="601"/>
            <p14:sldId id="657"/>
            <p14:sldId id="631"/>
            <p14:sldId id="660"/>
            <p14:sldId id="674"/>
            <p14:sldId id="664"/>
            <p14:sldId id="667"/>
            <p14:sldId id="684"/>
            <p14:sldId id="679"/>
            <p14:sldId id="678"/>
            <p14:sldId id="688"/>
            <p14:sldId id="689"/>
            <p14:sldId id="687"/>
            <p14:sldId id="675"/>
            <p14:sldId id="681"/>
            <p14:sldId id="685"/>
            <p14:sldId id="686"/>
            <p14:sldId id="680"/>
            <p14:sldId id="683"/>
            <p14:sldId id="690"/>
            <p14:sldId id="673"/>
            <p14:sldId id="691"/>
            <p14:sldId id="6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00B050"/>
    <a:srgbClr val="7575D1"/>
    <a:srgbClr val="FFFF66"/>
    <a:srgbClr val="00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0" autoAdjust="0"/>
    <p:restoredTop sz="97092" autoAdjust="0"/>
  </p:normalViewPr>
  <p:slideViewPr>
    <p:cSldViewPr>
      <p:cViewPr varScale="1">
        <p:scale>
          <a:sx n="84" d="100"/>
          <a:sy n="84" d="100"/>
        </p:scale>
        <p:origin x="8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62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CH"/>
              <a:t>Entwicklung Pflegegrad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Tabelle1!$B$18:$B$28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Tabelle1!$C$18:$C$28</c:f>
              <c:numCache>
                <c:formatCode>General</c:formatCode>
                <c:ptCount val="11"/>
                <c:pt idx="0">
                  <c:v>3.2</c:v>
                </c:pt>
                <c:pt idx="1">
                  <c:v>3.5</c:v>
                </c:pt>
                <c:pt idx="2">
                  <c:v>5.6</c:v>
                </c:pt>
                <c:pt idx="3">
                  <c:v>5.6</c:v>
                </c:pt>
                <c:pt idx="4">
                  <c:v>5.6</c:v>
                </c:pt>
                <c:pt idx="5">
                  <c:v>5.7</c:v>
                </c:pt>
                <c:pt idx="6">
                  <c:v>5.8</c:v>
                </c:pt>
                <c:pt idx="7">
                  <c:v>5.8</c:v>
                </c:pt>
                <c:pt idx="8">
                  <c:v>5.8</c:v>
                </c:pt>
                <c:pt idx="9">
                  <c:v>6</c:v>
                </c:pt>
                <c:pt idx="10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49-4E8C-841A-D478D131C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966952"/>
        <c:axId val="517973184"/>
      </c:barChart>
      <c:catAx>
        <c:axId val="51796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73184"/>
        <c:crosses val="autoZero"/>
        <c:auto val="1"/>
        <c:lblAlgn val="ctr"/>
        <c:lblOffset val="100"/>
        <c:noMultiLvlLbl val="0"/>
      </c:catAx>
      <c:valAx>
        <c:axId val="51797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17966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7654-8F73-43DB-B4EC-1311A043604C}" type="datetimeFigureOut">
              <a:rPr lang="de-CH" smtClean="0"/>
              <a:pPr/>
              <a:t>01.09.2020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42F6E-3ABD-451E-93A9-2B400BD08A6C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2064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3AA35-5A05-4263-ACB3-FE5232C5DDD1}" type="datetimeFigureOut">
              <a:rPr lang="de-CH" smtClean="0"/>
              <a:pPr/>
              <a:t>01.09.2020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7D6AC-DF58-4AAE-B369-C9C7752EE98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1388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MARYLEBONE WORKHOUSE 1900 - residents have their evening meal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E3881-5493-44A8-84E4-87331F8BE56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67744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2667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7220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44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97210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1459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9625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1461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7585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8009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98302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7113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070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4161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40876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40887-B469-4A50-8DC1-D795CB4F71A1}" type="slidenum">
              <a:rPr lang="de-CH" smtClean="0"/>
              <a:pPr eaLnBrk="1" hangingPunct="1"/>
              <a:t>28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400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40887-B469-4A50-8DC1-D795CB4F71A1}" type="slidenum">
              <a:rPr lang="de-CH" smtClean="0"/>
              <a:pPr eaLnBrk="1" hangingPunct="1"/>
              <a:t>29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8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40887-B469-4A50-8DC1-D795CB4F71A1}" type="slidenum">
              <a:rPr lang="de-CH" smtClean="0"/>
              <a:pPr eaLnBrk="1" hangingPunct="1"/>
              <a:t>30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40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40887-B469-4A50-8DC1-D795CB4F71A1}" type="slidenum">
              <a:rPr lang="de-CH" smtClean="0"/>
              <a:pPr eaLnBrk="1" hangingPunct="1"/>
              <a:t>31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984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540887-B469-4A50-8DC1-D795CB4F71A1}" type="slidenum">
              <a:rPr lang="de-CH" smtClean="0"/>
              <a:pPr eaLnBrk="1" hangingPunct="1"/>
              <a:t>32</a:t>
            </a:fld>
            <a:endParaRPr lang="de-CH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775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Allenfalls</a:t>
            </a:r>
            <a:r>
              <a:rPr lang="de-CH" baseline="0" dirty="0"/>
              <a:t> noch ein politisches Statement!? Resultat aus den Ergebnissen!?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66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96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0022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0015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7D6AC-DF58-4AAE-B369-C9C7752EE984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26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5D488-18E3-4978-B61B-C0378DC23615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5245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77504-99F7-42CF-BC42-1AB3ACA0B2DC}" type="slidenum">
              <a:rPr lang="de-CH" smtClean="0"/>
              <a:pPr eaLnBrk="1" hangingPunct="1"/>
              <a:t>11</a:t>
            </a:fld>
            <a:endParaRPr lang="de-CH"/>
          </a:p>
        </p:txBody>
      </p:sp>
      <p:sp>
        <p:nvSpPr>
          <p:cNvPr id="52227" name="Rectangle 512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62000"/>
            <a:ext cx="4978400" cy="3733800"/>
          </a:xfrm>
          <a:ln/>
        </p:spPr>
      </p:sp>
      <p:sp>
        <p:nvSpPr>
          <p:cNvPr id="52228" name="Rectangle 512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99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344816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7344816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03D04-1558-496B-A3F8-C7A5F239B80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8108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12961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560" y="2708920"/>
            <a:ext cx="8064896" cy="341724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2074-A8C4-4FF2-B2FE-066C6BBB8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00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6216" y="1124744"/>
            <a:ext cx="2160240" cy="500142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11560" y="1124744"/>
            <a:ext cx="5793432" cy="500142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43FA-C803-4A70-81B5-B398FD1A0B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35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636912"/>
            <a:ext cx="8064896" cy="3417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EA81-77E3-4659-82BF-1D23D1FF7815}" type="slidenum">
              <a:rPr 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12961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4224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279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2708920"/>
            <a:ext cx="8064896" cy="3417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7EA81-77E3-4659-82BF-1D23D1FF78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12961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714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406900"/>
            <a:ext cx="7344816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2906715"/>
            <a:ext cx="734481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226DC-F9DE-4D3F-8362-3F2CD93C603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52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12961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2708920"/>
            <a:ext cx="3960440" cy="341724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2708920"/>
            <a:ext cx="3960440" cy="341724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267272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CBD77-E3F5-4139-8500-ACA8274EAB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459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100811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1560" y="2276872"/>
            <a:ext cx="3960440" cy="864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560" y="3284983"/>
            <a:ext cx="3960440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88024" y="2276872"/>
            <a:ext cx="3898778" cy="86409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88024" y="3284983"/>
            <a:ext cx="3898778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C5033-965F-4991-8A6C-39B5000AD2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964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064896" cy="172819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7E6BA-E024-4D88-83FE-BA8E63CD35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992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069A-A403-41F6-ADB4-963B2E7EC3A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53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3008313" cy="864096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79912" y="1124744"/>
            <a:ext cx="4896544" cy="500142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2117703"/>
            <a:ext cx="3008313" cy="4008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40E42-399D-4B9C-BBB9-A6C298EF4BA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813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4725144"/>
            <a:ext cx="806489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11560" y="1124744"/>
            <a:ext cx="8064896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CH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11560" y="5373217"/>
            <a:ext cx="8064896" cy="7989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3FF3-054B-46BD-AA1D-BE1FB0B240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662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 userDrawn="1"/>
        </p:nvSpPr>
        <p:spPr>
          <a:xfrm>
            <a:off x="611560" y="26064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>
                <a:latin typeface="Arial" pitchFamily="34" charset="0"/>
                <a:cs typeface="Arial" pitchFamily="34" charset="0"/>
              </a:rPr>
              <a:t>BZP – Pflege der Zukunft</a:t>
            </a:r>
          </a:p>
          <a:p>
            <a:r>
              <a:rPr lang="de-CH" sz="1600" b="1">
                <a:latin typeface="Arial" pitchFamily="34" charset="0"/>
                <a:cs typeface="Arial" pitchFamily="34" charset="0"/>
              </a:rPr>
              <a:t>03.09.2020</a:t>
            </a:r>
            <a:endParaRPr lang="de-CH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Bild 3" descr="Logo_ sumia_rgb_Word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228184" y="228600"/>
            <a:ext cx="2524685" cy="685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source=images&amp;cd=&amp;cad=rja&amp;uact=8&amp;ved=0ahUKEwjts4vghozNAhVLWRoKHY-ICAoQjRwIBw&amp;url=http://koeln-hut.de/&amp;psig=AFQjCNGFQfEfDEIFKNp4WUsnhSKdMr4X6A&amp;ust=1465049948371410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h/url?sa=i&amp;rct=j&amp;q=&amp;esrc=s&amp;source=images&amp;cd=&amp;ved=0ahUKEwjLk6HvhYzNAhUCtRoKHRIzAykQjRwIBw&amp;url=http://www.orangerie-shop.de/bs/shop/do.mpx/galery/bigpic/Planto-Hut-90656&amp;psig=AFQjCNF5tLqNl2qHPTbG05zxbbROTcVNBg&amp;ust=1465049705168167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reports/e00d78da-f27e-4f24-bd24-a123593cf080/ReportSection4281159830b4205d8d53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1560" y="908719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Personalmix in der Langzeitpflege – Einbindung der Absolventinnen BP LZP/HFP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48"/>
          <a:stretch/>
        </p:blipFill>
        <p:spPr>
          <a:xfrm>
            <a:off x="719572" y="2488493"/>
            <a:ext cx="4050902" cy="344013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36296" y="6143928"/>
            <a:ext cx="1799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Foto: Hans </a:t>
            </a:r>
            <a:r>
              <a:rPr lang="de-CH" sz="1200" dirty="0" err="1"/>
              <a:t>Mosimann</a:t>
            </a:r>
            <a:endParaRPr lang="de-CH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r="3487"/>
          <a:stretch/>
        </p:blipFill>
        <p:spPr>
          <a:xfrm>
            <a:off x="4781272" y="2488493"/>
            <a:ext cx="4038830" cy="342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198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1058"/>
          <p:cNvSpPr>
            <a:spLocks noChangeArrowheads="1"/>
          </p:cNvSpPr>
          <p:nvPr/>
        </p:nvSpPr>
        <p:spPr bwMode="auto">
          <a:xfrm>
            <a:off x="0" y="764704"/>
            <a:ext cx="9144000" cy="519678"/>
          </a:xfrm>
          <a:prstGeom prst="triangle">
            <a:avLst>
              <a:gd name="adj" fmla="val 50360"/>
            </a:avLst>
          </a:prstGeom>
          <a:solidFill>
            <a:srgbClr val="0066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1029"/>
          <p:cNvSpPr>
            <a:spLocks noChangeArrowheads="1"/>
          </p:cNvSpPr>
          <p:nvPr/>
        </p:nvSpPr>
        <p:spPr bwMode="auto">
          <a:xfrm>
            <a:off x="0" y="5779974"/>
            <a:ext cx="9144000" cy="895350"/>
          </a:xfrm>
          <a:prstGeom prst="rect">
            <a:avLst/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 Box 1033"/>
          <p:cNvSpPr txBox="1">
            <a:spLocks noChangeArrowheads="1"/>
          </p:cNvSpPr>
          <p:nvPr/>
        </p:nvSpPr>
        <p:spPr bwMode="auto">
          <a:xfrm rot="16200000">
            <a:off x="-245702" y="6093769"/>
            <a:ext cx="796991" cy="26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latin typeface="Arial" pitchFamily="34" charset="0"/>
                <a:cs typeface="Arial" pitchFamily="34" charset="0"/>
              </a:rPr>
              <a:t>Finanzen</a:t>
            </a:r>
            <a:endParaRPr 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 Box 1048"/>
          <p:cNvSpPr txBox="1">
            <a:spLocks noChangeArrowheads="1"/>
          </p:cNvSpPr>
          <p:nvPr/>
        </p:nvSpPr>
        <p:spPr bwMode="auto">
          <a:xfrm>
            <a:off x="2711451" y="5898714"/>
            <a:ext cx="1782763" cy="67023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5.2 </a:t>
            </a: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Leistungserfassungs-instrument optimal nutzen</a:t>
            </a:r>
          </a:p>
        </p:txBody>
      </p:sp>
      <p:sp>
        <p:nvSpPr>
          <p:cNvPr id="81" name="Text Box 1049"/>
          <p:cNvSpPr txBox="1">
            <a:spLocks noChangeArrowheads="1"/>
          </p:cNvSpPr>
          <p:nvPr/>
        </p:nvSpPr>
        <p:spPr bwMode="auto">
          <a:xfrm>
            <a:off x="4651134" y="5901760"/>
            <a:ext cx="1760538" cy="66414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5.3</a:t>
            </a: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budgetierte Belegungstage und Pflegestufen sicherstellen</a:t>
            </a:r>
          </a:p>
        </p:txBody>
      </p:sp>
      <p:sp>
        <p:nvSpPr>
          <p:cNvPr id="82" name="Text Box 1050"/>
          <p:cNvSpPr txBox="1">
            <a:spLocks noChangeArrowheads="1"/>
          </p:cNvSpPr>
          <p:nvPr/>
        </p:nvSpPr>
        <p:spPr bwMode="auto">
          <a:xfrm>
            <a:off x="889001" y="5894652"/>
            <a:ext cx="1665536" cy="6783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5.1</a:t>
            </a: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Einsparungs- und Optimierungspotenziale erfassen und nutzen</a:t>
            </a:r>
          </a:p>
        </p:txBody>
      </p:sp>
      <p:sp>
        <p:nvSpPr>
          <p:cNvPr id="33" name="Rectangle 1028"/>
          <p:cNvSpPr>
            <a:spLocks noChangeArrowheads="1"/>
          </p:cNvSpPr>
          <p:nvPr/>
        </p:nvSpPr>
        <p:spPr bwMode="auto">
          <a:xfrm>
            <a:off x="0" y="1365130"/>
            <a:ext cx="9144000" cy="725488"/>
          </a:xfrm>
          <a:prstGeom prst="rect">
            <a:avLst/>
          </a:prstGeom>
          <a:solidFill>
            <a:srgbClr val="008080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052"/>
          <p:cNvSpPr txBox="1">
            <a:spLocks noChangeArrowheads="1"/>
          </p:cNvSpPr>
          <p:nvPr/>
        </p:nvSpPr>
        <p:spPr bwMode="auto">
          <a:xfrm>
            <a:off x="889003" y="1482607"/>
            <a:ext cx="2164830" cy="5000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1.1</a:t>
            </a:r>
            <a:b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bestmögliche Lebensqualität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053"/>
          <p:cNvSpPr txBox="1">
            <a:spLocks noChangeArrowheads="1"/>
          </p:cNvSpPr>
          <p:nvPr/>
        </p:nvSpPr>
        <p:spPr bwMode="auto">
          <a:xfrm>
            <a:off x="3641726" y="1482607"/>
            <a:ext cx="2370434" cy="5000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1.2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lang="de-DE" sz="105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undenorientiert</a:t>
            </a:r>
            <a:r>
              <a:rPr lang="de-DE" sz="105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kumimoji="0" lang="de-DE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wettbewerbsfähig</a:t>
            </a:r>
          </a:p>
        </p:txBody>
      </p:sp>
      <p:sp>
        <p:nvSpPr>
          <p:cNvPr id="36" name="Text Box 1054"/>
          <p:cNvSpPr txBox="1">
            <a:spLocks noChangeArrowheads="1"/>
          </p:cNvSpPr>
          <p:nvPr/>
        </p:nvSpPr>
        <p:spPr bwMode="auto">
          <a:xfrm>
            <a:off x="6596129" y="1482607"/>
            <a:ext cx="2157347" cy="5000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1.3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Engagiert &amp; </a:t>
            </a:r>
            <a: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gut ausgebildet 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059"/>
          <p:cNvSpPr txBox="1">
            <a:spLocks noChangeArrowheads="1"/>
          </p:cNvSpPr>
          <p:nvPr/>
        </p:nvSpPr>
        <p:spPr bwMode="auto">
          <a:xfrm>
            <a:off x="2409702" y="1053589"/>
            <a:ext cx="4250531" cy="287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selbstbestimmtes, würdevolles Leben mit Herz im Emmental</a:t>
            </a:r>
          </a:p>
        </p:txBody>
      </p:sp>
      <p:sp>
        <p:nvSpPr>
          <p:cNvPr id="41" name="Text Box 1037"/>
          <p:cNvSpPr txBox="1">
            <a:spLocks noChangeArrowheads="1"/>
          </p:cNvSpPr>
          <p:nvPr/>
        </p:nvSpPr>
        <p:spPr bwMode="auto">
          <a:xfrm rot="16200000">
            <a:off x="-227073" y="1523352"/>
            <a:ext cx="915988" cy="4308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9" tIns="45715" rIns="91429" bIns="4571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Auftrag/ Mission</a:t>
            </a:r>
            <a:endParaRPr lang="de-D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030"/>
          <p:cNvSpPr>
            <a:spLocks noChangeArrowheads="1"/>
          </p:cNvSpPr>
          <p:nvPr/>
        </p:nvSpPr>
        <p:spPr bwMode="auto">
          <a:xfrm>
            <a:off x="4976" y="2173687"/>
            <a:ext cx="9144000" cy="929000"/>
          </a:xfrm>
          <a:prstGeom prst="rect">
            <a:avLst/>
          </a:prstGeom>
          <a:solidFill>
            <a:srgbClr val="3399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CH" sz="11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034"/>
          <p:cNvSpPr txBox="1">
            <a:spLocks noChangeArrowheads="1"/>
          </p:cNvSpPr>
          <p:nvPr/>
        </p:nvSpPr>
        <p:spPr bwMode="auto">
          <a:xfrm rot="16200000">
            <a:off x="-247978" y="2408351"/>
            <a:ext cx="957797" cy="43087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91429" tIns="45715" rIns="91429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Anspruchs-gruppen</a:t>
            </a:r>
            <a:endParaRPr lang="de-D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044"/>
          <p:cNvSpPr txBox="1">
            <a:spLocks noChangeArrowheads="1"/>
          </p:cNvSpPr>
          <p:nvPr/>
        </p:nvSpPr>
        <p:spPr bwMode="auto">
          <a:xfrm>
            <a:off x="3635896" y="2300782"/>
            <a:ext cx="2376264" cy="685007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2.2</a:t>
            </a: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Netzwerke pflegen</a:t>
            </a:r>
          </a:p>
        </p:txBody>
      </p:sp>
      <p:sp>
        <p:nvSpPr>
          <p:cNvPr id="45" name="Text Box 1046"/>
          <p:cNvSpPr txBox="1">
            <a:spLocks noChangeArrowheads="1"/>
          </p:cNvSpPr>
          <p:nvPr/>
        </p:nvSpPr>
        <p:spPr bwMode="auto">
          <a:xfrm>
            <a:off x="899593" y="2300782"/>
            <a:ext cx="2154239" cy="685007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2.1</a:t>
            </a:r>
            <a:br>
              <a:rPr lang="de-DE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Anspruchsgruppen (Bewohnende &amp; Angehörige, Politik &amp; Regulator)  aktiv pflegen</a:t>
            </a:r>
          </a:p>
        </p:txBody>
      </p:sp>
      <p:sp>
        <p:nvSpPr>
          <p:cNvPr id="46" name="Text Box 1047"/>
          <p:cNvSpPr txBox="1">
            <a:spLocks noChangeArrowheads="1"/>
          </p:cNvSpPr>
          <p:nvPr/>
        </p:nvSpPr>
        <p:spPr bwMode="auto">
          <a:xfrm>
            <a:off x="6596129" y="2300782"/>
            <a:ext cx="2237770" cy="68500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2.3</a:t>
            </a: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Beziehung zur </a:t>
            </a:r>
            <a:b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Bevölkerung stärken und verankern</a:t>
            </a:r>
          </a:p>
        </p:txBody>
      </p:sp>
      <p:sp>
        <p:nvSpPr>
          <p:cNvPr id="14" name="Rectangle 1032"/>
          <p:cNvSpPr>
            <a:spLocks noChangeArrowheads="1"/>
          </p:cNvSpPr>
          <p:nvPr/>
        </p:nvSpPr>
        <p:spPr bwMode="auto">
          <a:xfrm>
            <a:off x="0" y="3191798"/>
            <a:ext cx="9144000" cy="882650"/>
          </a:xfrm>
          <a:prstGeom prst="rect">
            <a:avLst/>
          </a:prstGeom>
          <a:solidFill>
            <a:srgbClr val="3399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1415" tIns="45707" rIns="91415" bIns="45707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036"/>
          <p:cNvSpPr txBox="1">
            <a:spLocks noChangeArrowheads="1"/>
          </p:cNvSpPr>
          <p:nvPr/>
        </p:nvSpPr>
        <p:spPr bwMode="auto">
          <a:xfrm rot="16200000">
            <a:off x="-288182" y="3515818"/>
            <a:ext cx="881951" cy="26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Potenziale</a:t>
            </a:r>
            <a:endParaRPr lang="de-D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38"/>
          <p:cNvSpPr txBox="1">
            <a:spLocks noChangeArrowheads="1"/>
          </p:cNvSpPr>
          <p:nvPr/>
        </p:nvSpPr>
        <p:spPr bwMode="auto">
          <a:xfrm>
            <a:off x="3178625" y="3418687"/>
            <a:ext cx="1356342" cy="5254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3.2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Mitarbeitende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zukunftsgerichtet fördern</a:t>
            </a:r>
          </a:p>
        </p:txBody>
      </p:sp>
      <p:sp>
        <p:nvSpPr>
          <p:cNvPr id="17" name="Text Box 1039"/>
          <p:cNvSpPr txBox="1">
            <a:spLocks noChangeArrowheads="1"/>
          </p:cNvSpPr>
          <p:nvPr/>
        </p:nvSpPr>
        <p:spPr bwMode="auto">
          <a:xfrm>
            <a:off x="889002" y="3267873"/>
            <a:ext cx="2164830" cy="67627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.1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Infrastruktur weiter entwickeln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(nutzen, erhalten, sicherstellen)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040"/>
          <p:cNvSpPr txBox="1">
            <a:spLocks noChangeArrowheads="1"/>
          </p:cNvSpPr>
          <p:nvPr/>
        </p:nvSpPr>
        <p:spPr bwMode="auto">
          <a:xfrm>
            <a:off x="4576976" y="3422280"/>
            <a:ext cx="1370171" cy="5254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3.3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Betriebliches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Denken und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Handeln fördern</a:t>
            </a:r>
          </a:p>
        </p:txBody>
      </p:sp>
      <p:sp>
        <p:nvSpPr>
          <p:cNvPr id="21" name="Text Box 1079"/>
          <p:cNvSpPr txBox="1">
            <a:spLocks noChangeArrowheads="1"/>
          </p:cNvSpPr>
          <p:nvPr/>
        </p:nvSpPr>
        <p:spPr bwMode="auto">
          <a:xfrm>
            <a:off x="4494213" y="3191798"/>
            <a:ext cx="28035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Mitarbeitende &amp; Kultur</a:t>
            </a:r>
          </a:p>
        </p:txBody>
      </p:sp>
      <p:sp>
        <p:nvSpPr>
          <p:cNvPr id="22" name="Rectangle 1080"/>
          <p:cNvSpPr>
            <a:spLocks noChangeArrowheads="1"/>
          </p:cNvSpPr>
          <p:nvPr/>
        </p:nvSpPr>
        <p:spPr bwMode="auto">
          <a:xfrm>
            <a:off x="3124863" y="3247360"/>
            <a:ext cx="5877850" cy="74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031"/>
          <p:cNvSpPr>
            <a:spLocks noChangeArrowheads="1"/>
          </p:cNvSpPr>
          <p:nvPr/>
        </p:nvSpPr>
        <p:spPr bwMode="auto">
          <a:xfrm>
            <a:off x="4976" y="4145630"/>
            <a:ext cx="9144000" cy="1569988"/>
          </a:xfrm>
          <a:prstGeom prst="rect">
            <a:avLst/>
          </a:prstGeom>
          <a:solidFill>
            <a:srgbClr val="00CC00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035"/>
          <p:cNvSpPr txBox="1">
            <a:spLocks noChangeArrowheads="1"/>
          </p:cNvSpPr>
          <p:nvPr/>
        </p:nvSpPr>
        <p:spPr bwMode="auto">
          <a:xfrm rot="16200000">
            <a:off x="-249711" y="4792858"/>
            <a:ext cx="805006" cy="261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1429" tIns="45715" rIns="91429" bIns="4571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Prozesse</a:t>
            </a:r>
            <a:endParaRPr lang="de-D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041"/>
          <p:cNvSpPr txBox="1">
            <a:spLocks noChangeArrowheads="1"/>
          </p:cNvSpPr>
          <p:nvPr/>
        </p:nvSpPr>
        <p:spPr bwMode="auto">
          <a:xfrm>
            <a:off x="3876676" y="5025390"/>
            <a:ext cx="1525588" cy="53856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4.5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Nahtstellen</a:t>
            </a:r>
            <a:r>
              <a:rPr kumimoji="0" lang="de-DE" sz="11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pflegen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1042"/>
          <p:cNvSpPr txBox="1">
            <a:spLocks noChangeArrowheads="1"/>
          </p:cNvSpPr>
          <p:nvPr/>
        </p:nvSpPr>
        <p:spPr bwMode="auto">
          <a:xfrm>
            <a:off x="3871914" y="4412617"/>
            <a:ext cx="1530350" cy="5381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4.3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Führung, Bewohner, Unterstützung, Angehörige</a:t>
            </a:r>
          </a:p>
        </p:txBody>
      </p:sp>
      <p:sp>
        <p:nvSpPr>
          <p:cNvPr id="59" name="Text Box 1043"/>
          <p:cNvSpPr txBox="1">
            <a:spLocks noChangeArrowheads="1"/>
          </p:cNvSpPr>
          <p:nvPr/>
        </p:nvSpPr>
        <p:spPr bwMode="auto">
          <a:xfrm>
            <a:off x="5602935" y="4382160"/>
            <a:ext cx="1479550" cy="5381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4.4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Prozessaktualität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Ergebnisqualität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1045"/>
          <p:cNvSpPr txBox="1">
            <a:spLocks noChangeArrowheads="1"/>
          </p:cNvSpPr>
          <p:nvPr/>
        </p:nvSpPr>
        <p:spPr bwMode="auto">
          <a:xfrm>
            <a:off x="463551" y="4449725"/>
            <a:ext cx="1501775" cy="5381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4.1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Leistungsangebot marktorientiert ausrichten</a:t>
            </a:r>
          </a:p>
        </p:txBody>
      </p:sp>
      <p:sp>
        <p:nvSpPr>
          <p:cNvPr id="61" name="Text Box 1055"/>
          <p:cNvSpPr txBox="1">
            <a:spLocks noChangeArrowheads="1"/>
          </p:cNvSpPr>
          <p:nvPr/>
        </p:nvSpPr>
        <p:spPr bwMode="auto">
          <a:xfrm>
            <a:off x="2138363" y="4449725"/>
            <a:ext cx="1487488" cy="5381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4.2</a:t>
            </a:r>
            <a: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sz="11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Netzwerke </a:t>
            </a:r>
            <a:r>
              <a:rPr lang="de-DE" sz="105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nutzen</a:t>
            </a:r>
            <a:endParaRPr kumimoji="0" lang="de-DE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1056"/>
          <p:cNvSpPr txBox="1">
            <a:spLocks noChangeArrowheads="1"/>
          </p:cNvSpPr>
          <p:nvPr/>
        </p:nvSpPr>
        <p:spPr bwMode="auto">
          <a:xfrm>
            <a:off x="7405688" y="4412617"/>
            <a:ext cx="1500188" cy="538163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4.7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Transparente, zeit-gerechte</a:t>
            </a:r>
            <a:r>
              <a:rPr kumimoji="0" lang="de-DE" sz="1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Kommuni-kation (innen/aussen)</a:t>
            </a:r>
          </a:p>
        </p:txBody>
      </p:sp>
      <p:sp>
        <p:nvSpPr>
          <p:cNvPr id="64" name="Text Box 1067"/>
          <p:cNvSpPr txBox="1">
            <a:spLocks noChangeArrowheads="1"/>
          </p:cNvSpPr>
          <p:nvPr/>
        </p:nvSpPr>
        <p:spPr bwMode="auto">
          <a:xfrm>
            <a:off x="458789" y="4164017"/>
            <a:ext cx="3167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Angebot &amp; Innovation</a:t>
            </a:r>
          </a:p>
        </p:txBody>
      </p:sp>
      <p:sp>
        <p:nvSpPr>
          <p:cNvPr id="65" name="Rectangle 1068"/>
          <p:cNvSpPr>
            <a:spLocks noChangeArrowheads="1"/>
          </p:cNvSpPr>
          <p:nvPr/>
        </p:nvSpPr>
        <p:spPr bwMode="auto">
          <a:xfrm>
            <a:off x="365125" y="4225290"/>
            <a:ext cx="3328988" cy="800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1069"/>
          <p:cNvSpPr txBox="1">
            <a:spLocks noChangeArrowheads="1"/>
          </p:cNvSpPr>
          <p:nvPr/>
        </p:nvSpPr>
        <p:spPr bwMode="auto">
          <a:xfrm>
            <a:off x="7192964" y="4164017"/>
            <a:ext cx="18272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Kommunikation</a:t>
            </a:r>
          </a:p>
        </p:txBody>
      </p:sp>
      <p:sp>
        <p:nvSpPr>
          <p:cNvPr id="67" name="Rectangle 1070"/>
          <p:cNvSpPr>
            <a:spLocks noChangeArrowheads="1"/>
          </p:cNvSpPr>
          <p:nvPr/>
        </p:nvSpPr>
        <p:spPr bwMode="auto">
          <a:xfrm>
            <a:off x="7307263" y="4225292"/>
            <a:ext cx="1695450" cy="79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1072"/>
          <p:cNvSpPr txBox="1">
            <a:spLocks noChangeArrowheads="1"/>
          </p:cNvSpPr>
          <p:nvPr/>
        </p:nvSpPr>
        <p:spPr bwMode="auto">
          <a:xfrm>
            <a:off x="3913189" y="4164017"/>
            <a:ext cx="316706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CH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Prozess- &amp; Qualitätsmanagement</a:t>
            </a:r>
          </a:p>
        </p:txBody>
      </p:sp>
      <p:sp>
        <p:nvSpPr>
          <p:cNvPr id="69" name="Rectangle 1073"/>
          <p:cNvSpPr>
            <a:spLocks noChangeArrowheads="1"/>
          </p:cNvSpPr>
          <p:nvPr/>
        </p:nvSpPr>
        <p:spPr bwMode="auto">
          <a:xfrm>
            <a:off x="3819525" y="4225290"/>
            <a:ext cx="3328988" cy="14106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 Box 1040"/>
          <p:cNvSpPr txBox="1">
            <a:spLocks noChangeArrowheads="1"/>
          </p:cNvSpPr>
          <p:nvPr/>
        </p:nvSpPr>
        <p:spPr bwMode="auto">
          <a:xfrm>
            <a:off x="7424745" y="3411203"/>
            <a:ext cx="1489081" cy="5254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3.5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Betriebliches</a:t>
            </a:r>
            <a:b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de-DE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Gesundheitsmgt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. sicherstellen</a:t>
            </a:r>
          </a:p>
        </p:txBody>
      </p:sp>
      <p:sp>
        <p:nvSpPr>
          <p:cNvPr id="92" name="Text Box 1041"/>
          <p:cNvSpPr txBox="1">
            <a:spLocks noChangeArrowheads="1"/>
          </p:cNvSpPr>
          <p:nvPr/>
        </p:nvSpPr>
        <p:spPr bwMode="auto">
          <a:xfrm>
            <a:off x="5590381" y="5007740"/>
            <a:ext cx="1489870" cy="538560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4.6</a:t>
            </a:r>
            <a:r>
              <a:rPr kumimoji="0" lang="de-DE" sz="11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Arbeits- und Betriebssicherheit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1049"/>
          <p:cNvSpPr txBox="1">
            <a:spLocks noChangeArrowheads="1"/>
          </p:cNvSpPr>
          <p:nvPr/>
        </p:nvSpPr>
        <p:spPr bwMode="auto">
          <a:xfrm>
            <a:off x="6525419" y="5901760"/>
            <a:ext cx="1760538" cy="66414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1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5.4 </a:t>
            </a:r>
            <a:r>
              <a:rPr lang="de-DE" sz="11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Zusätzliche Einnahmenquellen erschliessen </a:t>
            </a:r>
          </a:p>
        </p:txBody>
      </p:sp>
      <p:sp>
        <p:nvSpPr>
          <p:cNvPr id="39" name="Text Box 1060"/>
          <p:cNvSpPr txBox="1">
            <a:spLocks noChangeArrowheads="1"/>
          </p:cNvSpPr>
          <p:nvPr/>
        </p:nvSpPr>
        <p:spPr bwMode="auto">
          <a:xfrm>
            <a:off x="4102100" y="797307"/>
            <a:ext cx="915988" cy="30776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1429" tIns="45715" rIns="91429" bIns="4571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Vision</a:t>
            </a:r>
            <a:endParaRPr lang="de-DE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152793" y="110286"/>
            <a:ext cx="5506318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de-DE"/>
            </a:defPPr>
            <a:lvl1pPr>
              <a:defRPr sz="3600" b="1">
                <a:solidFill>
                  <a:schemeClr val="dk1"/>
                </a:solidFill>
                <a:latin typeface="Futura Bk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de-CH" dirty="0"/>
              <a:t>Strategie-</a:t>
            </a:r>
            <a:r>
              <a:rPr lang="de-CH" dirty="0">
                <a:solidFill>
                  <a:srgbClr val="FF0000"/>
                </a:solidFill>
              </a:rPr>
              <a:t>Haus </a:t>
            </a:r>
            <a:r>
              <a:rPr lang="de-CH" sz="2800" b="0" dirty="0">
                <a:solidFill>
                  <a:schemeClr val="tx1"/>
                </a:solidFill>
              </a:rPr>
              <a:t>(Landkarte)</a:t>
            </a:r>
          </a:p>
        </p:txBody>
      </p:sp>
      <p:sp>
        <p:nvSpPr>
          <p:cNvPr id="4" name="Ellipse 3"/>
          <p:cNvSpPr/>
          <p:nvPr/>
        </p:nvSpPr>
        <p:spPr>
          <a:xfrm>
            <a:off x="6588644" y="1343597"/>
            <a:ext cx="2164832" cy="78466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2" name="Ellipse 51"/>
          <p:cNvSpPr/>
          <p:nvPr/>
        </p:nvSpPr>
        <p:spPr>
          <a:xfrm>
            <a:off x="703918" y="2289689"/>
            <a:ext cx="2358035" cy="81957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4" name="Text Box 1040"/>
          <p:cNvSpPr txBox="1">
            <a:spLocks noChangeArrowheads="1"/>
          </p:cNvSpPr>
          <p:nvPr/>
        </p:nvSpPr>
        <p:spPr bwMode="auto">
          <a:xfrm>
            <a:off x="6012160" y="3422280"/>
            <a:ext cx="1370171" cy="525463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lIns="91429" tIns="45715" rIns="91429" bIns="45715" anchor="ctr" anchorCtr="1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3.4</a:t>
            </a: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Freiwillige</a:t>
            </a:r>
            <a:r>
              <a:rPr kumimoji="0" lang="de-DE" sz="11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helfen sumia</a:t>
            </a:r>
            <a:endParaRPr kumimoji="0" lang="de-DE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3047743" y="3125854"/>
            <a:ext cx="5972434" cy="1061933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3" name="Ellipse 62"/>
          <p:cNvSpPr/>
          <p:nvPr/>
        </p:nvSpPr>
        <p:spPr>
          <a:xfrm>
            <a:off x="3491880" y="4299734"/>
            <a:ext cx="4002208" cy="134994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3" name="Ellipse 52"/>
          <p:cNvSpPr/>
          <p:nvPr/>
        </p:nvSpPr>
        <p:spPr>
          <a:xfrm>
            <a:off x="882910" y="1344464"/>
            <a:ext cx="2164832" cy="784668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0" name="Ellipse 69"/>
          <p:cNvSpPr/>
          <p:nvPr/>
        </p:nvSpPr>
        <p:spPr>
          <a:xfrm>
            <a:off x="365125" y="5803035"/>
            <a:ext cx="8637588" cy="853271"/>
          </a:xfrm>
          <a:prstGeom prst="ellipse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481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2" grpId="0" animBg="1"/>
      <p:bldP spid="51" grpId="0" animBg="1"/>
      <p:bldP spid="63" grpId="0" animBg="1"/>
      <p:bldP spid="53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Rectangle 1046"/>
          <p:cNvSpPr>
            <a:spLocks noChangeArrowheads="1"/>
          </p:cNvSpPr>
          <p:nvPr/>
        </p:nvSpPr>
        <p:spPr bwMode="auto">
          <a:xfrm>
            <a:off x="3704082" y="2627525"/>
            <a:ext cx="1252933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dirty="0">
                <a:latin typeface="Tahoma" pitchFamily="34" charset="0"/>
              </a:rPr>
              <a:t> </a:t>
            </a:r>
            <a:r>
              <a:rPr lang="de-CH" sz="2400" dirty="0" err="1">
                <a:latin typeface="Tahoma" pitchFamily="34" charset="0"/>
              </a:rPr>
              <a:t>curaviva</a:t>
            </a:r>
            <a:endParaRPr lang="de-DE" sz="2400" dirty="0">
              <a:latin typeface="Tahoma" pitchFamily="34" charset="0"/>
            </a:endParaRPr>
          </a:p>
        </p:txBody>
      </p:sp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14341" name="AutoShape 1031"/>
          <p:cNvSpPr>
            <a:spLocks noChangeArrowheads="1"/>
          </p:cNvSpPr>
          <p:nvPr/>
        </p:nvSpPr>
        <p:spPr bwMode="auto">
          <a:xfrm>
            <a:off x="4085492" y="2060575"/>
            <a:ext cx="486508" cy="647700"/>
          </a:xfrm>
          <a:prstGeom prst="upDownArrow">
            <a:avLst>
              <a:gd name="adj1" fmla="val 50000"/>
              <a:gd name="adj2" fmla="val 3178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CH"/>
              <a:t> </a:t>
            </a:r>
          </a:p>
        </p:txBody>
      </p:sp>
      <p:sp>
        <p:nvSpPr>
          <p:cNvPr id="14342" name="Oval 1032"/>
          <p:cNvSpPr>
            <a:spLocks noChangeArrowheads="1"/>
          </p:cNvSpPr>
          <p:nvPr/>
        </p:nvSpPr>
        <p:spPr bwMode="auto">
          <a:xfrm>
            <a:off x="783981" y="4076700"/>
            <a:ext cx="2762250" cy="8651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sz="2400" dirty="0"/>
              <a:t>VERBÄNDE</a:t>
            </a:r>
          </a:p>
          <a:p>
            <a:pPr algn="ctr"/>
            <a:r>
              <a:rPr lang="de-CH" sz="1200" dirty="0"/>
              <a:t>SBK / VPOD</a:t>
            </a:r>
            <a:endParaRPr lang="de-DE" sz="1200" dirty="0"/>
          </a:p>
        </p:txBody>
      </p:sp>
      <p:sp>
        <p:nvSpPr>
          <p:cNvPr id="14343" name="AutoShape 1034"/>
          <p:cNvSpPr>
            <a:spLocks noChangeArrowheads="1"/>
          </p:cNvSpPr>
          <p:nvPr/>
        </p:nvSpPr>
        <p:spPr bwMode="auto">
          <a:xfrm>
            <a:off x="3175490" y="5084764"/>
            <a:ext cx="2193680" cy="720725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CH" sz="2400"/>
              <a:t>KK</a:t>
            </a:r>
            <a:endParaRPr lang="de-DE" sz="2400"/>
          </a:p>
        </p:txBody>
      </p:sp>
      <p:sp>
        <p:nvSpPr>
          <p:cNvPr id="14344" name="AutoShape 1035"/>
          <p:cNvSpPr>
            <a:spLocks noChangeArrowheads="1"/>
          </p:cNvSpPr>
          <p:nvPr/>
        </p:nvSpPr>
        <p:spPr bwMode="auto">
          <a:xfrm>
            <a:off x="2968869" y="765175"/>
            <a:ext cx="2667000" cy="1214438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de-CH" sz="2200" b="1"/>
              <a:t>POLITIK</a:t>
            </a:r>
          </a:p>
          <a:p>
            <a:pPr algn="ctr"/>
            <a:r>
              <a:rPr lang="de-CH" sz="2200" b="1"/>
              <a:t>BUND/KT</a:t>
            </a:r>
            <a:endParaRPr lang="de-DE" sz="2200" b="1"/>
          </a:p>
        </p:txBody>
      </p:sp>
      <p:sp>
        <p:nvSpPr>
          <p:cNvPr id="14346" name="Oval 1037"/>
          <p:cNvSpPr>
            <a:spLocks noChangeArrowheads="1"/>
          </p:cNvSpPr>
          <p:nvPr/>
        </p:nvSpPr>
        <p:spPr bwMode="auto">
          <a:xfrm>
            <a:off x="1714500" y="2357438"/>
            <a:ext cx="1905000" cy="6858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/>
              <a:t>Bürger</a:t>
            </a:r>
            <a:endParaRPr lang="de-DE" sz="2400"/>
          </a:p>
        </p:txBody>
      </p:sp>
      <p:sp>
        <p:nvSpPr>
          <p:cNvPr id="14348" name="AutoShape 1039"/>
          <p:cNvSpPr>
            <a:spLocks noChangeArrowheads="1"/>
          </p:cNvSpPr>
          <p:nvPr/>
        </p:nvSpPr>
        <p:spPr bwMode="auto">
          <a:xfrm>
            <a:off x="1153990" y="2930527"/>
            <a:ext cx="1672004" cy="1290637"/>
          </a:xfrm>
          <a:prstGeom prst="flowChartMultidocumen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CH" sz="2400" dirty="0"/>
              <a:t>Gesetze</a:t>
            </a:r>
          </a:p>
          <a:p>
            <a:r>
              <a:rPr lang="de-CH" sz="2400" dirty="0" err="1"/>
              <a:t>ArG</a:t>
            </a:r>
            <a:r>
              <a:rPr lang="de-CH" sz="2400" dirty="0"/>
              <a:t>, OR</a:t>
            </a:r>
          </a:p>
          <a:p>
            <a:r>
              <a:rPr lang="de-CH" sz="2400" dirty="0"/>
              <a:t>DSG</a:t>
            </a:r>
            <a:r>
              <a:rPr lang="de-CH" sz="2400" dirty="0">
                <a:latin typeface="Times New Roman" pitchFamily="18" charset="0"/>
              </a:rPr>
              <a:t> </a:t>
            </a:r>
            <a:endParaRPr lang="de-DE" sz="2400" dirty="0">
              <a:latin typeface="Times New Roman" pitchFamily="18" charset="0"/>
            </a:endParaRPr>
          </a:p>
        </p:txBody>
      </p:sp>
      <p:sp>
        <p:nvSpPr>
          <p:cNvPr id="14349" name="Oval 1041"/>
          <p:cNvSpPr>
            <a:spLocks noChangeArrowheads="1"/>
          </p:cNvSpPr>
          <p:nvPr/>
        </p:nvSpPr>
        <p:spPr bwMode="auto">
          <a:xfrm>
            <a:off x="6345379" y="2291556"/>
            <a:ext cx="2126273" cy="917575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/>
              <a:t>KONKURRENZ</a:t>
            </a:r>
            <a:endParaRPr lang="de-DE" sz="2400"/>
          </a:p>
        </p:txBody>
      </p:sp>
      <p:sp>
        <p:nvSpPr>
          <p:cNvPr id="14351" name="AutoShape 1044"/>
          <p:cNvSpPr>
            <a:spLocks noChangeArrowheads="1"/>
          </p:cNvSpPr>
          <p:nvPr/>
        </p:nvSpPr>
        <p:spPr bwMode="auto">
          <a:xfrm>
            <a:off x="3109546" y="5373688"/>
            <a:ext cx="2667000" cy="914400"/>
          </a:xfrm>
          <a:prstGeom prst="curvedUpArrow">
            <a:avLst>
              <a:gd name="adj1" fmla="val 63194"/>
              <a:gd name="adj2" fmla="val 12638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4352" name="AutoShape 1045"/>
          <p:cNvSpPr>
            <a:spLocks noChangeArrowheads="1"/>
          </p:cNvSpPr>
          <p:nvPr/>
        </p:nvSpPr>
        <p:spPr bwMode="auto">
          <a:xfrm>
            <a:off x="3109546" y="4149725"/>
            <a:ext cx="2667000" cy="1143000"/>
          </a:xfrm>
          <a:prstGeom prst="curvedDownArrow">
            <a:avLst>
              <a:gd name="adj1" fmla="val 50556"/>
              <a:gd name="adj2" fmla="val 10111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4355" name="AutoShape 1051"/>
          <p:cNvSpPr>
            <a:spLocks noChangeArrowheads="1"/>
          </p:cNvSpPr>
          <p:nvPr/>
        </p:nvSpPr>
        <p:spPr bwMode="auto">
          <a:xfrm>
            <a:off x="970817" y="1339851"/>
            <a:ext cx="2549769" cy="4824412"/>
          </a:xfrm>
          <a:prstGeom prst="curvedRightArrow">
            <a:avLst>
              <a:gd name="adj1" fmla="val 21767"/>
              <a:gd name="adj2" fmla="val 4351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4357" name="Oval 1032"/>
          <p:cNvSpPr>
            <a:spLocks noChangeArrowheads="1"/>
          </p:cNvSpPr>
          <p:nvPr/>
        </p:nvSpPr>
        <p:spPr bwMode="auto">
          <a:xfrm>
            <a:off x="5835162" y="4221163"/>
            <a:ext cx="2762250" cy="863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de-CH" dirty="0"/>
              <a:t>Haltung der Gesellschaft</a:t>
            </a:r>
          </a:p>
        </p:txBody>
      </p:sp>
      <p:sp>
        <p:nvSpPr>
          <p:cNvPr id="14358" name="Oval 1036"/>
          <p:cNvSpPr>
            <a:spLocks noChangeArrowheads="1"/>
          </p:cNvSpPr>
          <p:nvPr/>
        </p:nvSpPr>
        <p:spPr bwMode="auto">
          <a:xfrm>
            <a:off x="6103328" y="2992438"/>
            <a:ext cx="2057400" cy="762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CH" dirty="0"/>
              <a:t>Med. Fortschritt</a:t>
            </a:r>
            <a:endParaRPr lang="de-DE" dirty="0"/>
          </a:p>
        </p:txBody>
      </p:sp>
      <p:sp>
        <p:nvSpPr>
          <p:cNvPr id="14359" name="Oval 1037"/>
          <p:cNvSpPr>
            <a:spLocks noChangeArrowheads="1"/>
          </p:cNvSpPr>
          <p:nvPr/>
        </p:nvSpPr>
        <p:spPr bwMode="auto">
          <a:xfrm>
            <a:off x="5701813" y="3644900"/>
            <a:ext cx="2458915" cy="9017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/>
              <a:t>Konsumverhalten</a:t>
            </a:r>
            <a:endParaRPr lang="de-DE" sz="2400"/>
          </a:p>
        </p:txBody>
      </p:sp>
      <p:sp>
        <p:nvSpPr>
          <p:cNvPr id="14360" name="AutoShape 1039"/>
          <p:cNvSpPr>
            <a:spLocks noChangeArrowheads="1"/>
          </p:cNvSpPr>
          <p:nvPr/>
        </p:nvSpPr>
        <p:spPr bwMode="auto">
          <a:xfrm>
            <a:off x="4904643" y="1557339"/>
            <a:ext cx="1672003" cy="1290637"/>
          </a:xfrm>
          <a:prstGeom prst="flowChartMultidocumen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CH" sz="2400"/>
              <a:t>KVG</a:t>
            </a:r>
            <a:endParaRPr lang="de-DE" sz="2400">
              <a:latin typeface="Times New Roman" pitchFamily="18" charset="0"/>
            </a:endParaRPr>
          </a:p>
        </p:txBody>
      </p:sp>
      <p:sp>
        <p:nvSpPr>
          <p:cNvPr id="14362" name="AutoShape 1049"/>
          <p:cNvSpPr>
            <a:spLocks noChangeArrowheads="1"/>
          </p:cNvSpPr>
          <p:nvPr/>
        </p:nvSpPr>
        <p:spPr bwMode="auto">
          <a:xfrm>
            <a:off x="4674578" y="4680743"/>
            <a:ext cx="1861038" cy="1223963"/>
          </a:xfrm>
          <a:prstGeom prst="flowChartDecision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1400" b="1"/>
              <a:t>Pat.Organisationen</a:t>
            </a:r>
            <a:endParaRPr lang="de-DE" sz="1400" b="1"/>
          </a:p>
        </p:txBody>
      </p:sp>
      <p:sp>
        <p:nvSpPr>
          <p:cNvPr id="14364" name="AutoShape 1047"/>
          <p:cNvSpPr>
            <a:spLocks noChangeArrowheads="1"/>
          </p:cNvSpPr>
          <p:nvPr/>
        </p:nvSpPr>
        <p:spPr bwMode="auto">
          <a:xfrm>
            <a:off x="6205905" y="1341438"/>
            <a:ext cx="2885342" cy="4824412"/>
          </a:xfrm>
          <a:prstGeom prst="curvedLeftArrow">
            <a:avLst>
              <a:gd name="adj1" fmla="val 21672"/>
              <a:gd name="adj2" fmla="val 4335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4365" name="AutoShape 1043"/>
          <p:cNvSpPr>
            <a:spLocks noChangeArrowheads="1"/>
          </p:cNvSpPr>
          <p:nvPr/>
        </p:nvSpPr>
        <p:spPr bwMode="auto">
          <a:xfrm>
            <a:off x="5082218" y="1972470"/>
            <a:ext cx="2526323" cy="2376488"/>
          </a:xfrm>
          <a:prstGeom prst="curvedLeftArrow">
            <a:avLst>
              <a:gd name="adj1" fmla="val 1676"/>
              <a:gd name="adj2" fmla="val 37407"/>
              <a:gd name="adj3" fmla="val 33339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4366" name="AutoShape 1052"/>
          <p:cNvSpPr>
            <a:spLocks noChangeArrowheads="1"/>
          </p:cNvSpPr>
          <p:nvPr/>
        </p:nvSpPr>
        <p:spPr bwMode="auto">
          <a:xfrm>
            <a:off x="716574" y="2005809"/>
            <a:ext cx="3058257" cy="2519362"/>
          </a:xfrm>
          <a:prstGeom prst="curvedRightArrow">
            <a:avLst>
              <a:gd name="adj1" fmla="val 1273"/>
              <a:gd name="adj2" fmla="val 43079"/>
              <a:gd name="adj3" fmla="val 3335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sp>
        <p:nvSpPr>
          <p:cNvPr id="14350" name="AutoShape 1042"/>
          <p:cNvSpPr>
            <a:spLocks noChangeArrowheads="1"/>
          </p:cNvSpPr>
          <p:nvPr/>
        </p:nvSpPr>
        <p:spPr bwMode="auto">
          <a:xfrm>
            <a:off x="1647092" y="2133600"/>
            <a:ext cx="1752600" cy="1219200"/>
          </a:xfrm>
          <a:prstGeom prst="curvedRightArrow">
            <a:avLst>
              <a:gd name="adj1" fmla="val 20000"/>
              <a:gd name="adj2" fmla="val 40000"/>
              <a:gd name="adj3" fmla="val 519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CH"/>
          </a:p>
        </p:txBody>
      </p:sp>
      <p:pic>
        <p:nvPicPr>
          <p:cNvPr id="35" name="Grafik 3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12" y="3006726"/>
            <a:ext cx="2194560" cy="484505"/>
          </a:xfrm>
          <a:prstGeom prst="rect">
            <a:avLst/>
          </a:prstGeom>
          <a:ln>
            <a:noFill/>
          </a:ln>
        </p:spPr>
      </p:pic>
      <p:sp>
        <p:nvSpPr>
          <p:cNvPr id="14345" name="Oval 1036"/>
          <p:cNvSpPr>
            <a:spLocks noChangeArrowheads="1"/>
          </p:cNvSpPr>
          <p:nvPr/>
        </p:nvSpPr>
        <p:spPr bwMode="auto">
          <a:xfrm>
            <a:off x="3036278" y="1658940"/>
            <a:ext cx="2057400" cy="762000"/>
          </a:xfrm>
          <a:prstGeom prst="ellipse">
            <a:avLst/>
          </a:prstGeom>
          <a:solidFill>
            <a:srgbClr val="99FFCC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de-CH" sz="2400"/>
              <a:t>GEMEINDEN</a:t>
            </a:r>
            <a:endParaRPr lang="de-DE" sz="2400"/>
          </a:p>
        </p:txBody>
      </p:sp>
      <p:sp>
        <p:nvSpPr>
          <p:cNvPr id="4" name="Ellipse 3"/>
          <p:cNvSpPr/>
          <p:nvPr/>
        </p:nvSpPr>
        <p:spPr>
          <a:xfrm>
            <a:off x="155808" y="822031"/>
            <a:ext cx="3215786" cy="2939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11747"/>
          <a:stretch/>
        </p:blipFill>
        <p:spPr bwMode="auto">
          <a:xfrm>
            <a:off x="828684" y="1210205"/>
            <a:ext cx="1897657" cy="144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Ellipse 38"/>
          <p:cNvSpPr/>
          <p:nvPr/>
        </p:nvSpPr>
        <p:spPr>
          <a:xfrm>
            <a:off x="5722328" y="3826847"/>
            <a:ext cx="3215786" cy="2939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Ellipse 39"/>
          <p:cNvSpPr/>
          <p:nvPr/>
        </p:nvSpPr>
        <p:spPr>
          <a:xfrm>
            <a:off x="5635869" y="827464"/>
            <a:ext cx="3215786" cy="29390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 Box 1061"/>
          <p:cNvSpPr txBox="1">
            <a:spLocks noChangeArrowheads="1"/>
          </p:cNvSpPr>
          <p:nvPr/>
        </p:nvSpPr>
        <p:spPr bwMode="auto">
          <a:xfrm>
            <a:off x="648544" y="2563813"/>
            <a:ext cx="223031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latin typeface="Times New Roman" pitchFamily="18" charset="0"/>
              </a:rPr>
              <a:t>Steuerzahler/in</a:t>
            </a:r>
          </a:p>
        </p:txBody>
      </p:sp>
      <p:sp>
        <p:nvSpPr>
          <p:cNvPr id="42" name="Ellipse 41"/>
          <p:cNvSpPr/>
          <p:nvPr/>
        </p:nvSpPr>
        <p:spPr>
          <a:xfrm>
            <a:off x="155808" y="3918950"/>
            <a:ext cx="3215786" cy="293905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4" t="18894" r="3403" b="12176"/>
          <a:stretch/>
        </p:blipFill>
        <p:spPr bwMode="auto">
          <a:xfrm>
            <a:off x="565615" y="4489451"/>
            <a:ext cx="2423796" cy="180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058"/>
          <p:cNvSpPr txBox="1">
            <a:spLocks noChangeArrowheads="1"/>
          </p:cNvSpPr>
          <p:nvPr/>
        </p:nvSpPr>
        <p:spPr bwMode="auto">
          <a:xfrm>
            <a:off x="379536" y="5673873"/>
            <a:ext cx="2795954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latin typeface="Times New Roman" pitchFamily="18" charset="0"/>
              </a:rPr>
              <a:t>KK Prämienzahler/in</a:t>
            </a:r>
          </a:p>
        </p:txBody>
      </p:sp>
      <p:pic>
        <p:nvPicPr>
          <p:cNvPr id="4098" name="Picture 2" descr="http://www.orangerie-shop.de/ores/bigpic/Planto-Hut-90656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" t="12732" r="5616" b="8209"/>
          <a:stretch/>
        </p:blipFill>
        <p:spPr bwMode="auto">
          <a:xfrm>
            <a:off x="6138740" y="4460082"/>
            <a:ext cx="2458672" cy="148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1060"/>
          <p:cNvSpPr txBox="1">
            <a:spLocks noChangeArrowheads="1"/>
          </p:cNvSpPr>
          <p:nvPr/>
        </p:nvSpPr>
        <p:spPr bwMode="auto">
          <a:xfrm>
            <a:off x="6522306" y="5818983"/>
            <a:ext cx="1944217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latin typeface="Times New Roman" pitchFamily="18" charset="0"/>
              </a:rPr>
              <a:t>Bewohner/in</a:t>
            </a:r>
          </a:p>
        </p:txBody>
      </p:sp>
      <p:pic>
        <p:nvPicPr>
          <p:cNvPr id="4100" name="Picture 4" descr="http://koeln-hut.de/images/31495_f4.jpg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2" b="13624"/>
          <a:stretch/>
        </p:blipFill>
        <p:spPr bwMode="auto">
          <a:xfrm>
            <a:off x="6220926" y="1159403"/>
            <a:ext cx="1872781" cy="133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1061"/>
          <p:cNvSpPr txBox="1">
            <a:spLocks noChangeArrowheads="1"/>
          </p:cNvSpPr>
          <p:nvPr/>
        </p:nvSpPr>
        <p:spPr bwMode="auto">
          <a:xfrm>
            <a:off x="6101129" y="2406654"/>
            <a:ext cx="2230315" cy="4619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CH" sz="2400" dirty="0">
                <a:latin typeface="Times New Roman" pitchFamily="18" charset="0"/>
              </a:rPr>
              <a:t>Mitarbeiter/in</a:t>
            </a:r>
          </a:p>
        </p:txBody>
      </p:sp>
    </p:spTree>
    <p:extLst>
      <p:ext uri="{BB962C8B-B14F-4D97-AF65-F5344CB8AC3E}">
        <p14:creationId xmlns:p14="http://schemas.microsoft.com/office/powerpoint/2010/main" val="37621233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0" grpId="0" animBg="1"/>
      <p:bldP spid="38" grpId="0" animBg="1"/>
      <p:bldP spid="42" grpId="0" animBg="1"/>
      <p:bldP spid="43" grpId="0" animBg="1"/>
      <p:bldP spid="46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835696" y="1988840"/>
            <a:ext cx="3960440" cy="4392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xfrm>
            <a:off x="755576" y="1392649"/>
            <a:ext cx="828092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6008"/>
            <a:r>
              <a:rPr sz="3200" spc="78" dirty="0"/>
              <a:t>«</a:t>
            </a:r>
            <a:r>
              <a:rPr sz="3200" spc="-3" dirty="0"/>
              <a:t>D</a:t>
            </a:r>
            <a:r>
              <a:rPr sz="3200" spc="-102" dirty="0"/>
              <a:t>i</a:t>
            </a:r>
            <a:r>
              <a:rPr sz="3200" spc="180" dirty="0"/>
              <a:t>e</a:t>
            </a:r>
            <a:r>
              <a:rPr sz="3200" spc="71" dirty="0"/>
              <a:t> </a:t>
            </a:r>
            <a:r>
              <a:rPr sz="3200" spc="-24" dirty="0"/>
              <a:t>B</a:t>
            </a:r>
            <a:r>
              <a:rPr sz="3200" spc="184" dirty="0"/>
              <a:t>a</a:t>
            </a:r>
            <a:r>
              <a:rPr sz="3200" spc="78" dirty="0"/>
              <a:t>b</a:t>
            </a:r>
            <a:r>
              <a:rPr sz="3200" dirty="0"/>
              <a:t>y</a:t>
            </a:r>
            <a:r>
              <a:rPr sz="3200" spc="92" dirty="0"/>
              <a:t>b</a:t>
            </a:r>
            <a:r>
              <a:rPr sz="3200" spc="78" dirty="0"/>
              <a:t>o</a:t>
            </a:r>
            <a:r>
              <a:rPr sz="3200" spc="92" dirty="0"/>
              <a:t>o</a:t>
            </a:r>
            <a:r>
              <a:rPr sz="3200" spc="82" dirty="0"/>
              <a:t>m</a:t>
            </a:r>
            <a:r>
              <a:rPr sz="3200" spc="184" dirty="0"/>
              <a:t>e</a:t>
            </a:r>
            <a:r>
              <a:rPr sz="3200" dirty="0"/>
              <a:t>r</a:t>
            </a:r>
            <a:r>
              <a:rPr sz="3200" spc="58" dirty="0"/>
              <a:t> </a:t>
            </a:r>
            <a:r>
              <a:rPr sz="3200" dirty="0"/>
              <a:t>k</a:t>
            </a:r>
            <a:r>
              <a:rPr sz="3200" spc="78" dirty="0"/>
              <a:t>o</a:t>
            </a:r>
            <a:r>
              <a:rPr sz="3200" spc="99" dirty="0"/>
              <a:t>m</a:t>
            </a:r>
            <a:r>
              <a:rPr sz="3200" spc="82" dirty="0"/>
              <a:t>m</a:t>
            </a:r>
            <a:r>
              <a:rPr sz="3200" spc="184" dirty="0"/>
              <a:t>e</a:t>
            </a:r>
            <a:r>
              <a:rPr sz="3200" spc="92" dirty="0"/>
              <a:t>n</a:t>
            </a:r>
            <a:r>
              <a:rPr sz="3200" spc="88" dirty="0"/>
              <a:t>»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012160" y="6165304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Gerhard Haderer; inkognito Verlag</a:t>
            </a:r>
          </a:p>
        </p:txBody>
      </p:sp>
    </p:spTree>
    <p:extLst>
      <p:ext uri="{BB962C8B-B14F-4D97-AF65-F5344CB8AC3E}">
        <p14:creationId xmlns:p14="http://schemas.microsoft.com/office/powerpoint/2010/main" val="1822640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dergebnis für Generation Y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08" y="1700807"/>
            <a:ext cx="4899584" cy="492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468271" y="6429454"/>
            <a:ext cx="259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blog.recrutainment.de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611560" y="980728"/>
            <a:ext cx="7469016" cy="58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de-CH" sz="3600" kern="0" dirty="0"/>
              <a:t>Generation Y (1980 – 1995)</a:t>
            </a:r>
          </a:p>
        </p:txBody>
      </p:sp>
    </p:spTree>
    <p:extLst>
      <p:ext uri="{BB962C8B-B14F-4D97-AF65-F5344CB8AC3E}">
        <p14:creationId xmlns:p14="http://schemas.microsoft.com/office/powerpoint/2010/main" val="1620634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15200" cy="1080120"/>
          </a:xfrm>
        </p:spPr>
        <p:txBody>
          <a:bodyPr/>
          <a:lstStyle/>
          <a:p>
            <a:pPr algn="l"/>
            <a:r>
              <a:rPr lang="de-CH" sz="3200" dirty="0" err="1"/>
              <a:t>Grademix</a:t>
            </a:r>
            <a:r>
              <a:rPr lang="de-CH" sz="3200" dirty="0"/>
              <a:t> Pflege und Betreuung </a:t>
            </a:r>
            <a:br>
              <a:rPr lang="de-CH" sz="3200" dirty="0"/>
            </a:br>
            <a:r>
              <a:rPr lang="de-CH" sz="3200" dirty="0"/>
              <a:t>gemäss Vorgaben GSI</a:t>
            </a:r>
            <a:br>
              <a:rPr lang="de-CH" sz="3200" dirty="0"/>
            </a:br>
            <a:r>
              <a:rPr lang="de-CH" sz="3200" dirty="0"/>
              <a:t>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11095" y="2643241"/>
            <a:ext cx="5034099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de-CH" sz="2000" dirty="0"/>
              <a:t>Funktionsstufe 3 (FS3)</a:t>
            </a:r>
          </a:p>
          <a:p>
            <a:r>
              <a:rPr lang="de-CH" sz="2000" dirty="0"/>
              <a:t>	HF, HFP, DN2, DN 1, BP LZP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05375" y="3349441"/>
            <a:ext cx="5034099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2000" dirty="0"/>
              <a:t>Funktionsstufe 2</a:t>
            </a:r>
          </a:p>
          <a:p>
            <a:r>
              <a:rPr lang="de-CH" sz="2000" dirty="0"/>
              <a:t>	FAGE und alle altrechtlichen 	Ausbildungen FS 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120922" y="2768988"/>
            <a:ext cx="1726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20% bzw. 16%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111802" y="367260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30%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99655" y="4364629"/>
            <a:ext cx="5034099" cy="1785104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Funktionsstufe 1</a:t>
            </a:r>
          </a:p>
          <a:p>
            <a:r>
              <a:rPr lang="de-CH" sz="2000" dirty="0">
                <a:solidFill>
                  <a:schemeClr val="bg1"/>
                </a:solidFill>
              </a:rPr>
              <a:t>	AGS</a:t>
            </a:r>
          </a:p>
          <a:p>
            <a:r>
              <a:rPr lang="de-CH" sz="2000" dirty="0">
                <a:solidFill>
                  <a:schemeClr val="bg1"/>
                </a:solidFill>
              </a:rPr>
              <a:t>	PA</a:t>
            </a:r>
          </a:p>
          <a:p>
            <a:r>
              <a:rPr lang="de-CH" sz="2000" dirty="0">
                <a:solidFill>
                  <a:schemeClr val="bg1"/>
                </a:solidFill>
              </a:rPr>
              <a:t>	SRK-</a:t>
            </a:r>
            <a:r>
              <a:rPr lang="de-CH" sz="2000" dirty="0" err="1">
                <a:solidFill>
                  <a:schemeClr val="bg1"/>
                </a:solidFill>
              </a:rPr>
              <a:t>Zertifkat</a:t>
            </a:r>
            <a:endParaRPr lang="de-CH" sz="2000" dirty="0">
              <a:solidFill>
                <a:schemeClr val="bg1"/>
              </a:solidFill>
            </a:endParaRPr>
          </a:p>
          <a:p>
            <a:endParaRPr lang="de-CH" sz="3000" dirty="0">
              <a:solidFill>
                <a:srgbClr val="00B0F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20922" y="491910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50%</a:t>
            </a:r>
          </a:p>
        </p:txBody>
      </p:sp>
      <p:sp>
        <p:nvSpPr>
          <p:cNvPr id="2" name="Textfeld 1"/>
          <p:cNvSpPr txBox="1"/>
          <p:nvPr/>
        </p:nvSpPr>
        <p:spPr>
          <a:xfrm rot="19700797">
            <a:off x="59941" y="4133796"/>
            <a:ext cx="614044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Berechnung des Fachpersonals sehr knapp</a:t>
            </a:r>
          </a:p>
        </p:txBody>
      </p:sp>
    </p:spTree>
    <p:extLst>
      <p:ext uri="{BB962C8B-B14F-4D97-AF65-F5344CB8AC3E}">
        <p14:creationId xmlns:p14="http://schemas.microsoft.com/office/powerpoint/2010/main" val="24438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2397" y="1082444"/>
            <a:ext cx="7715200" cy="1080120"/>
          </a:xfrm>
        </p:spPr>
        <p:txBody>
          <a:bodyPr/>
          <a:lstStyle/>
          <a:p>
            <a:pPr algn="l"/>
            <a:r>
              <a:rPr lang="de-CH" sz="3200" dirty="0"/>
              <a:t>Organisation bisher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1940" y="1844824"/>
            <a:ext cx="835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50214"/>
              </p:ext>
            </p:extLst>
          </p:nvPr>
        </p:nvGraphicFramePr>
        <p:xfrm>
          <a:off x="752397" y="2060848"/>
          <a:ext cx="7715202" cy="265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67">
                  <a:extLst>
                    <a:ext uri="{9D8B030D-6E8A-4147-A177-3AD203B41FA5}">
                      <a16:colId xmlns:a16="http://schemas.microsoft.com/office/drawing/2014/main" val="280524043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61373741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023380675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781723319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189555716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433385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2</a:t>
                      </a: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3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4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5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6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23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3A 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b="1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7231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52396" y="5536978"/>
            <a:ext cx="77152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Pflegedienstleitung/Pflegeexpertin/Bildungsverantwortliche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733474" y="3296288"/>
            <a:ext cx="225802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Organisation</a:t>
            </a:r>
          </a:p>
          <a:p>
            <a:r>
              <a:rPr lang="de-CH" sz="1600" dirty="0">
                <a:solidFill>
                  <a:schemeClr val="bg1"/>
                </a:solidFill>
              </a:rPr>
              <a:t>Tagesgeschäft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1691680" y="4717688"/>
            <a:ext cx="2880320" cy="819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 flipV="1">
            <a:off x="2627784" y="4717688"/>
            <a:ext cx="1944216" cy="819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3995936" y="4717688"/>
            <a:ext cx="576064" cy="819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4572000" y="4717688"/>
            <a:ext cx="648072" cy="819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V="1">
            <a:off x="4572000" y="4717688"/>
            <a:ext cx="1872208" cy="819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7" idx="0"/>
          </p:cNvCxnSpPr>
          <p:nvPr/>
        </p:nvCxnSpPr>
        <p:spPr>
          <a:xfrm flipV="1">
            <a:off x="4609996" y="4717688"/>
            <a:ext cx="3130356" cy="8192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829576" y="2740278"/>
            <a:ext cx="756084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bis zu 50% Teamführungs-, Administrations- und Koordinationsaufgaben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403648" y="2571001"/>
            <a:ext cx="6624736" cy="70788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4000" dirty="0">
                <a:solidFill>
                  <a:schemeClr val="bg1"/>
                </a:solidFill>
              </a:rPr>
              <a:t>kaum mehr </a:t>
            </a:r>
            <a:r>
              <a:rPr lang="de-CH" sz="4000" dirty="0" err="1">
                <a:solidFill>
                  <a:schemeClr val="bg1"/>
                </a:solidFill>
              </a:rPr>
              <a:t>rekrutierbar</a:t>
            </a:r>
            <a:endParaRPr lang="de-CH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12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92888" cy="792088"/>
          </a:xfrm>
        </p:spPr>
        <p:txBody>
          <a:bodyPr/>
          <a:lstStyle/>
          <a:p>
            <a:pPr algn="l"/>
            <a:r>
              <a:rPr lang="de-CH" sz="3200" dirty="0"/>
              <a:t>Dilemma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213285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dirty="0"/>
              <a:t>Komplexität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Polymorbidität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psychogerontologische Erkrankungen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frühere Spitalaustritte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steigende Ansprüche der Bewohner-innen, Angehörigen und der Mitarbeitenden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CH" sz="3000" dirty="0"/>
          </a:p>
          <a:p>
            <a:endParaRPr lang="de-CH" sz="3000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558924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/>
              <a:t>Fachkräfte FS 3A </a:t>
            </a:r>
            <a:r>
              <a:rPr lang="de-CH" sz="3000" dirty="0"/>
              <a:t>fehlen bzw. sind kaum zu finden</a:t>
            </a:r>
          </a:p>
        </p:txBody>
      </p:sp>
    </p:spTree>
    <p:extLst>
      <p:ext uri="{BB962C8B-B14F-4D97-AF65-F5344CB8AC3E}">
        <p14:creationId xmlns:p14="http://schemas.microsoft.com/office/powerpoint/2010/main" val="7901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5202560" cy="534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8" y="357301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 </a:t>
            </a:r>
          </a:p>
          <a:p>
            <a:r>
              <a:rPr lang="de-CH" sz="2400" dirty="0"/>
              <a:t>JETZT </a:t>
            </a:r>
          </a:p>
          <a:p>
            <a:r>
              <a:rPr lang="de-CH" sz="2400" dirty="0"/>
              <a:t>muss reagiert werden </a:t>
            </a:r>
          </a:p>
        </p:txBody>
      </p:sp>
    </p:spTree>
    <p:extLst>
      <p:ext uri="{BB962C8B-B14F-4D97-AF65-F5344CB8AC3E}">
        <p14:creationId xmlns:p14="http://schemas.microsoft.com/office/powerpoint/2010/main" val="157288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992888" cy="792088"/>
          </a:xfrm>
        </p:spPr>
        <p:txBody>
          <a:bodyPr/>
          <a:lstStyle/>
          <a:p>
            <a:pPr algn="l"/>
            <a:r>
              <a:rPr lang="de-CH" sz="3200" dirty="0"/>
              <a:t>Zukunft: Neue Teamzusammensetzungen 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2132856"/>
            <a:ext cx="81369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000" dirty="0"/>
              <a:t>Überprüfung Aufgabenzuteilung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Welchen Auftrag haben FS 3A?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Welchen Auftrag haben FS 3B?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Welchen Auftrag haben FS 2?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CH" sz="3000" dirty="0"/>
              <a:t>Welchen Auftrag haben FS 1?</a:t>
            </a:r>
          </a:p>
          <a:p>
            <a:endParaRPr lang="de-CH" sz="3000" dirty="0"/>
          </a:p>
          <a:p>
            <a:endParaRPr lang="de-CH" sz="3000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extfeld 3"/>
          <p:cNvSpPr txBox="1"/>
          <p:nvPr/>
        </p:nvSpPr>
        <p:spPr>
          <a:xfrm>
            <a:off x="755576" y="4797152"/>
            <a:ext cx="770485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Wie kann die pflegerische/medizinische Fachkompetenz sichergestellt werden?</a:t>
            </a:r>
          </a:p>
        </p:txBody>
      </p:sp>
    </p:spTree>
    <p:extLst>
      <p:ext uri="{BB962C8B-B14F-4D97-AF65-F5344CB8AC3E}">
        <p14:creationId xmlns:p14="http://schemas.microsoft.com/office/powerpoint/2010/main" val="419156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792088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1026" name="Picture 2" descr="At dinner, St Marylebone Workhouse, London, c1901 (190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84503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C4F5DB8-D466-46BD-A431-BC3670FAE2AE}"/>
              </a:ext>
            </a:extLst>
          </p:cNvPr>
          <p:cNvSpPr/>
          <p:nvPr/>
        </p:nvSpPr>
        <p:spPr>
          <a:xfrm>
            <a:off x="-46866" y="1189260"/>
            <a:ext cx="193193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4500" b="1" dirty="0">
                <a:solidFill>
                  <a:schemeClr val="bg1"/>
                </a:solidFill>
                <a:latin typeface="OCR A Extended" panose="02010509020102010303" pitchFamily="50" charset="0"/>
                <a:cs typeface="Segoe UI" panose="020B0502040204020203" pitchFamily="34" charset="0"/>
              </a:rPr>
              <a:t>WARUM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347864" y="6165304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The </a:t>
            </a:r>
            <a:r>
              <a:rPr lang="de-CH" sz="1400" dirty="0" err="1"/>
              <a:t>Rise</a:t>
            </a:r>
            <a:r>
              <a:rPr lang="de-CH" sz="1400" dirty="0"/>
              <a:t> </a:t>
            </a:r>
            <a:r>
              <a:rPr lang="de-CH" sz="1400" dirty="0" err="1"/>
              <a:t>and</a:t>
            </a:r>
            <a:r>
              <a:rPr lang="de-CH" sz="1400" dirty="0"/>
              <a:t> Fall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</a:t>
            </a:r>
            <a:r>
              <a:rPr lang="de-CH" sz="1400" dirty="0" err="1"/>
              <a:t>british</a:t>
            </a:r>
            <a:r>
              <a:rPr lang="de-CH" sz="1400" dirty="0"/>
              <a:t> </a:t>
            </a:r>
            <a:r>
              <a:rPr lang="de-CH" sz="1400" dirty="0" err="1"/>
              <a:t>Workhouses</a:t>
            </a:r>
            <a:r>
              <a:rPr lang="de-CH" sz="1400" dirty="0"/>
              <a:t> (</a:t>
            </a:r>
            <a:r>
              <a:rPr lang="de-CH" sz="1400" dirty="0" err="1"/>
              <a:t>history</a:t>
            </a:r>
            <a:r>
              <a:rPr lang="de-CH" sz="1400" dirty="0"/>
              <a:t> extra.com)</a:t>
            </a:r>
          </a:p>
        </p:txBody>
      </p:sp>
      <p:sp>
        <p:nvSpPr>
          <p:cNvPr id="7" name="object 6"/>
          <p:cNvSpPr txBox="1">
            <a:spLocks/>
          </p:cNvSpPr>
          <p:nvPr/>
        </p:nvSpPr>
        <p:spPr>
          <a:xfrm>
            <a:off x="755576" y="1392649"/>
            <a:ext cx="8280920" cy="49244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76008" algn="l"/>
            <a:r>
              <a:rPr lang="de-CH" sz="3200" kern="0" spc="78" dirty="0"/>
              <a:t>Standard spätes 19. Jahrhundert</a:t>
            </a:r>
            <a:endParaRPr lang="de-CH" sz="3200" kern="0" spc="88" dirty="0"/>
          </a:p>
        </p:txBody>
      </p:sp>
      <p:sp>
        <p:nvSpPr>
          <p:cNvPr id="5" name="Textfeld 4"/>
          <p:cNvSpPr txBox="1"/>
          <p:nvPr/>
        </p:nvSpPr>
        <p:spPr>
          <a:xfrm>
            <a:off x="6948264" y="3068960"/>
            <a:ext cx="1538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200" dirty="0"/>
              <a:t>satt, </a:t>
            </a:r>
          </a:p>
          <a:p>
            <a:pPr algn="ctr"/>
            <a:r>
              <a:rPr lang="de-CH" sz="3200" dirty="0"/>
              <a:t>sauber, </a:t>
            </a:r>
          </a:p>
          <a:p>
            <a:pPr algn="ctr"/>
            <a:r>
              <a:rPr lang="de-CH" sz="3200" dirty="0"/>
              <a:t>still</a:t>
            </a:r>
          </a:p>
        </p:txBody>
      </p:sp>
    </p:spTree>
    <p:extLst>
      <p:ext uri="{BB962C8B-B14F-4D97-AF65-F5344CB8AC3E}">
        <p14:creationId xmlns:p14="http://schemas.microsoft.com/office/powerpoint/2010/main" val="89335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15200" cy="576064"/>
          </a:xfrm>
        </p:spPr>
        <p:txBody>
          <a:bodyPr/>
          <a:lstStyle/>
          <a:p>
            <a:pPr algn="l"/>
            <a:r>
              <a:rPr lang="de-CH" sz="3200" dirty="0"/>
              <a:t>Zukünftiger Ansatz (1)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184482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000" dirty="0"/>
              <a:t>Entlastung FS 3A (HF) von </a:t>
            </a:r>
            <a:r>
              <a:rPr lang="de-CH" sz="3000" dirty="0" err="1"/>
              <a:t>admin</a:t>
            </a:r>
            <a:r>
              <a:rPr lang="de-CH" sz="3000" dirty="0"/>
              <a:t>./org. Arbeiten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000" dirty="0"/>
              <a:t>Einsatz als Fachspezialistinnen in der Pflege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000" dirty="0"/>
              <a:t>Einsatz im </a:t>
            </a:r>
            <a:r>
              <a:rPr lang="de-CH" sz="3000" dirty="0" err="1"/>
              <a:t>Pflegeteaching</a:t>
            </a:r>
            <a:endParaRPr lang="de-CH" sz="3000" dirty="0"/>
          </a:p>
          <a:p>
            <a:pPr lvl="1"/>
            <a:endParaRPr lang="de-CH" sz="3000" dirty="0"/>
          </a:p>
        </p:txBody>
      </p:sp>
      <p:sp>
        <p:nvSpPr>
          <p:cNvPr id="5" name="Textfeld 4"/>
          <p:cNvSpPr txBox="1"/>
          <p:nvPr/>
        </p:nvSpPr>
        <p:spPr>
          <a:xfrm>
            <a:off x="755576" y="5301208"/>
            <a:ext cx="698795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Basis: Tätigkeitsanalyse </a:t>
            </a:r>
            <a:r>
              <a:rPr lang="de-CH" sz="3000"/>
              <a:t>CURAtime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5401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6120130" cy="53962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feld 1"/>
          <p:cNvSpPr txBox="1"/>
          <p:nvPr/>
        </p:nvSpPr>
        <p:spPr>
          <a:xfrm>
            <a:off x="467544" y="1700808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dirty="0"/>
              <a:t>HF 3 A:</a:t>
            </a:r>
          </a:p>
          <a:p>
            <a:r>
              <a:rPr lang="de-CH" sz="3000" dirty="0"/>
              <a:t>50% Strukturzeit</a:t>
            </a:r>
          </a:p>
        </p:txBody>
      </p:sp>
    </p:spTree>
    <p:extLst>
      <p:ext uri="{BB962C8B-B14F-4D97-AF65-F5344CB8AC3E}">
        <p14:creationId xmlns:p14="http://schemas.microsoft.com/office/powerpoint/2010/main" val="375768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15200" cy="576064"/>
          </a:xfrm>
        </p:spPr>
        <p:txBody>
          <a:bodyPr/>
          <a:lstStyle/>
          <a:p>
            <a:pPr algn="l"/>
            <a:r>
              <a:rPr lang="de-CH" sz="3200" dirty="0"/>
              <a:t>Zukünftiger Ansatz (2)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5576" y="1844824"/>
            <a:ext cx="79208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dirty="0"/>
              <a:t>Befähigung FS 3B zusätzliche Aufgaben zu übernehmen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CH" sz="3000" dirty="0"/>
              <a:t>Teilaufgaben im Pflegeprozess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CH" sz="3000" dirty="0" err="1"/>
              <a:t>admin</a:t>
            </a:r>
            <a:r>
              <a:rPr lang="de-CH" sz="3000" dirty="0"/>
              <a:t>./org. Aufgaben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CH" sz="3000" dirty="0"/>
              <a:t>Minimum Data Set (MDS)-Kontrolle RAI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CH" sz="3000" dirty="0"/>
              <a:t>Teamleitungs- bildungsaufgaben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de-CH" sz="3000" dirty="0"/>
              <a:t>Tagesgeschäft</a:t>
            </a:r>
          </a:p>
        </p:txBody>
      </p:sp>
    </p:spTree>
    <p:extLst>
      <p:ext uri="{BB962C8B-B14F-4D97-AF65-F5344CB8AC3E}">
        <p14:creationId xmlns:p14="http://schemas.microsoft.com/office/powerpoint/2010/main" val="9003567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" y="857250"/>
            <a:ext cx="9015413" cy="5143500"/>
          </a:xfrm>
          <a:prstGeom prst="rect">
            <a:avLst/>
          </a:prstGeom>
          <a:noFill/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6373FE2-70C1-475B-9B00-F63FF9AAC5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23</a:t>
            </a:fld>
            <a:endParaRPr lang="en-US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B07520F-F98B-4624-A7AC-011CCB632DFA}"/>
              </a:ext>
            </a:extLst>
          </p:cNvPr>
          <p:cNvSpPr/>
          <p:nvPr/>
        </p:nvSpPr>
        <p:spPr>
          <a:xfrm>
            <a:off x="7325315" y="4231629"/>
            <a:ext cx="1499049" cy="1140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extfeld 5"/>
          <p:cNvSpPr txBox="1"/>
          <p:nvPr/>
        </p:nvSpPr>
        <p:spPr>
          <a:xfrm>
            <a:off x="1547664" y="3875995"/>
            <a:ext cx="752489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2800" dirty="0"/>
              <a:t>Viele MA pro Bewohnerin / Bewohner </a:t>
            </a:r>
          </a:p>
          <a:p>
            <a:r>
              <a:rPr lang="de-CH" sz="2800" dirty="0"/>
              <a:t>Gefahr: Ineffizienz und Verzettelung</a:t>
            </a:r>
          </a:p>
          <a:p>
            <a:r>
              <a:rPr lang="de-CH" sz="2800" dirty="0">
                <a:sym typeface="Wingdings 3" panose="05040102010807070707" pitchFamily="18" charset="2"/>
              </a:rPr>
              <a:t> MA mehr auf einzelne Personen fokussieren</a:t>
            </a:r>
            <a:endParaRPr lang="de-CH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059832" y="2613015"/>
            <a:ext cx="410445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2800" dirty="0"/>
              <a:t>Lösung:</a:t>
            </a:r>
          </a:p>
          <a:p>
            <a:r>
              <a:rPr lang="de-CH" sz="2800" dirty="0"/>
              <a:t>Bezugspersonenpflege</a:t>
            </a:r>
          </a:p>
        </p:txBody>
      </p:sp>
    </p:spTree>
    <p:extLst>
      <p:ext uri="{BB962C8B-B14F-4D97-AF65-F5344CB8AC3E}">
        <p14:creationId xmlns:p14="http://schemas.microsoft.com/office/powerpoint/2010/main" val="168196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2397" y="1082444"/>
            <a:ext cx="7715200" cy="1080120"/>
          </a:xfrm>
        </p:spPr>
        <p:txBody>
          <a:bodyPr/>
          <a:lstStyle/>
          <a:p>
            <a:pPr algn="l"/>
            <a:r>
              <a:rPr lang="de-CH" sz="3200" dirty="0"/>
              <a:t>Szenario 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1940" y="1844824"/>
            <a:ext cx="835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136640"/>
              </p:ext>
            </p:extLst>
          </p:nvPr>
        </p:nvGraphicFramePr>
        <p:xfrm>
          <a:off x="752397" y="2060848"/>
          <a:ext cx="7715202" cy="271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67">
                  <a:extLst>
                    <a:ext uri="{9D8B030D-6E8A-4147-A177-3AD203B41FA5}">
                      <a16:colId xmlns:a16="http://schemas.microsoft.com/office/drawing/2014/main" val="280524043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61373741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023380675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781723319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189555716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43338599"/>
                    </a:ext>
                  </a:extLst>
                </a:gridCol>
              </a:tblGrid>
              <a:tr h="303639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2</a:t>
                      </a: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3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>
                          <a:solidFill>
                            <a:schemeClr val="tx1"/>
                          </a:solidFill>
                        </a:rPr>
                        <a:t>WG 4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5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6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23178"/>
                  </a:ext>
                </a:extLst>
              </a:tr>
              <a:tr h="2353202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7231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2396" y="4797152"/>
            <a:ext cx="255787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Pflegefachpersonen HF (FS 3A)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38622" y="4797151"/>
            <a:ext cx="255181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Pflegefachpersonen HF (FS 3A)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897527" y="4797151"/>
            <a:ext cx="257007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Pflegefachpersonen HF (FS 3A)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851490" y="3325389"/>
            <a:ext cx="23587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Organisation</a:t>
            </a:r>
          </a:p>
          <a:p>
            <a:r>
              <a:rPr lang="de-CH" sz="1600" dirty="0">
                <a:solidFill>
                  <a:schemeClr val="bg1"/>
                </a:solidFill>
              </a:rPr>
              <a:t>Tagesgeschäft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52396" y="5480140"/>
            <a:ext cx="7715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Pflegedienstleitung / Pflegeexpertin / Bildungsverantwortliche / Fachpersonen für </a:t>
            </a:r>
            <a:r>
              <a:rPr lang="de-CH" dirty="0" err="1"/>
              <a:t>Kinaesthetics</a:t>
            </a:r>
            <a:r>
              <a:rPr lang="de-CH" dirty="0"/>
              <a:t> / HFP Palliative Care,…</a:t>
            </a:r>
          </a:p>
        </p:txBody>
      </p:sp>
      <p:sp>
        <p:nvSpPr>
          <p:cNvPr id="10" name="Textfeld 9"/>
          <p:cNvSpPr txBox="1"/>
          <p:nvPr/>
        </p:nvSpPr>
        <p:spPr>
          <a:xfrm rot="20000212">
            <a:off x="414194" y="3829983"/>
            <a:ext cx="8391604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Dilemma: fachliche Führung nicht gewährleistet</a:t>
            </a:r>
          </a:p>
        </p:txBody>
      </p:sp>
    </p:spTree>
    <p:extLst>
      <p:ext uri="{BB962C8B-B14F-4D97-AF65-F5344CB8AC3E}">
        <p14:creationId xmlns:p14="http://schemas.microsoft.com/office/powerpoint/2010/main" val="255321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38221" y="1844824"/>
            <a:ext cx="835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738221" y="5478535"/>
            <a:ext cx="7715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Pflegedienstleitung / Pflegeexpertin / Bildungsverantwortliche / Fachpersonen für </a:t>
            </a:r>
            <a:r>
              <a:rPr lang="de-CH" dirty="0" err="1"/>
              <a:t>Kinaesthetics</a:t>
            </a:r>
            <a:r>
              <a:rPr lang="de-CH" dirty="0"/>
              <a:t>, Demenz, HFP Palliative Care,…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2397" y="1082444"/>
            <a:ext cx="7715200" cy="1080120"/>
          </a:xfrm>
        </p:spPr>
        <p:txBody>
          <a:bodyPr/>
          <a:lstStyle/>
          <a:p>
            <a:pPr algn="l"/>
            <a:r>
              <a:rPr lang="de-CH" sz="3200" dirty="0"/>
              <a:t>Szenario 2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61585"/>
              </p:ext>
            </p:extLst>
          </p:nvPr>
        </p:nvGraphicFramePr>
        <p:xfrm>
          <a:off x="752396" y="2060848"/>
          <a:ext cx="7715202" cy="2760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67">
                  <a:extLst>
                    <a:ext uri="{9D8B030D-6E8A-4147-A177-3AD203B41FA5}">
                      <a16:colId xmlns:a16="http://schemas.microsoft.com/office/drawing/2014/main" val="280524043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61373741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023380675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781723319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189555716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43338599"/>
                    </a:ext>
                  </a:extLst>
                </a:gridCol>
              </a:tblGrid>
              <a:tr h="342038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2</a:t>
                      </a: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3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WG 4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WG 5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/>
                        <a:t>WG 6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23178"/>
                  </a:ext>
                </a:extLst>
              </a:tr>
              <a:tr h="2394265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3200" dirty="0">
                          <a:solidFill>
                            <a:srgbClr val="FFFF00"/>
                          </a:solidFill>
                        </a:rPr>
                        <a:t>Lernstation</a:t>
                      </a:r>
                    </a:p>
                    <a:p>
                      <a:r>
                        <a:rPr lang="de-CH" dirty="0">
                          <a:solidFill>
                            <a:srgbClr val="FFFF00"/>
                          </a:solidFill>
                        </a:rPr>
                        <a:t>Studierende</a:t>
                      </a:r>
                      <a:r>
                        <a:rPr lang="de-CH" baseline="0" dirty="0">
                          <a:solidFill>
                            <a:srgbClr val="FFFF00"/>
                          </a:solidFill>
                        </a:rPr>
                        <a:t> HF/ Lernende FAGE/AGS</a:t>
                      </a:r>
                      <a:endParaRPr lang="de-CH" dirty="0">
                        <a:solidFill>
                          <a:srgbClr val="FFFF00"/>
                        </a:solidFill>
                      </a:endParaRPr>
                    </a:p>
                  </a:txBody>
                  <a:tcPr vert="vert270"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/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bg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bg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bg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bg1"/>
                        </a:solidFill>
                      </a:endParaRPr>
                    </a:p>
                    <a:p>
                      <a:endParaRPr lang="de-CH" dirty="0"/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bg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bg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bg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-E/</a:t>
                      </a:r>
                    </a:p>
                    <a:p>
                      <a:endParaRPr lang="de-CH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bg1"/>
                          </a:solidFill>
                        </a:rPr>
                        <a:t>FS 1</a:t>
                      </a:r>
                      <a:endParaRPr lang="de-CH" dirty="0"/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72314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752396" y="4797152"/>
            <a:ext cx="255787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Pflegefachpersonen HF (FS 3A), HFP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38622" y="4797151"/>
            <a:ext cx="255181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Pflegefachpersonen HF (FS 3A), HFP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897527" y="4797151"/>
            <a:ext cx="257007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Pflegefachpersonen HF (FS 3A), HFP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851490" y="3325389"/>
            <a:ext cx="235875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Organisation</a:t>
            </a:r>
          </a:p>
          <a:p>
            <a:r>
              <a:rPr lang="de-CH" sz="1600" dirty="0">
                <a:solidFill>
                  <a:schemeClr val="bg1"/>
                </a:solidFill>
              </a:rPr>
              <a:t>Tagesgeschäft</a:t>
            </a:r>
          </a:p>
        </p:txBody>
      </p:sp>
      <p:sp>
        <p:nvSpPr>
          <p:cNvPr id="10" name="Textfeld 9"/>
          <p:cNvSpPr txBox="1"/>
          <p:nvPr/>
        </p:nvSpPr>
        <p:spPr>
          <a:xfrm rot="20000212">
            <a:off x="519928" y="3313624"/>
            <a:ext cx="839160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Dilemma: 7x24 Std sowie fachliche Führung nicht gewährleistet</a:t>
            </a:r>
          </a:p>
        </p:txBody>
      </p:sp>
    </p:spTree>
    <p:extLst>
      <p:ext uri="{BB962C8B-B14F-4D97-AF65-F5344CB8AC3E}">
        <p14:creationId xmlns:p14="http://schemas.microsoft.com/office/powerpoint/2010/main" val="13394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2397" y="1082444"/>
            <a:ext cx="7715200" cy="1080120"/>
          </a:xfrm>
        </p:spPr>
        <p:txBody>
          <a:bodyPr/>
          <a:lstStyle/>
          <a:p>
            <a:pPr algn="l"/>
            <a:r>
              <a:rPr lang="de-CH" sz="3200" dirty="0"/>
              <a:t>Szenario 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1940" y="1844824"/>
            <a:ext cx="835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21702"/>
              </p:ext>
            </p:extLst>
          </p:nvPr>
        </p:nvGraphicFramePr>
        <p:xfrm>
          <a:off x="752397" y="2060848"/>
          <a:ext cx="7715202" cy="271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67">
                  <a:extLst>
                    <a:ext uri="{9D8B030D-6E8A-4147-A177-3AD203B41FA5}">
                      <a16:colId xmlns:a16="http://schemas.microsoft.com/office/drawing/2014/main" val="280524043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61373741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023380675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781723319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189555716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43338599"/>
                    </a:ext>
                  </a:extLst>
                </a:gridCol>
              </a:tblGrid>
              <a:tr h="303639"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23178"/>
                  </a:ext>
                </a:extLst>
              </a:tr>
              <a:tr h="2353202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LZP/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7231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52397" y="4811168"/>
            <a:ext cx="7715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Pflegedienstleitung / Pflegeexpertin / Bildungsverantwortliche / Fachpersonen für </a:t>
            </a:r>
            <a:r>
              <a:rPr lang="de-CH" dirty="0" err="1"/>
              <a:t>Kinaesthetics</a:t>
            </a:r>
            <a:r>
              <a:rPr lang="de-CH" dirty="0"/>
              <a:t>, Demenz / HFP Palliative Care,…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1031595" y="3127940"/>
            <a:ext cx="27189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Organisation</a:t>
            </a:r>
          </a:p>
          <a:p>
            <a:r>
              <a:rPr lang="de-CH" sz="1600" dirty="0">
                <a:solidFill>
                  <a:schemeClr val="bg1"/>
                </a:solidFill>
              </a:rPr>
              <a:t>Tagesgeschäft</a:t>
            </a:r>
          </a:p>
        </p:txBody>
      </p:sp>
      <p:sp>
        <p:nvSpPr>
          <p:cNvPr id="11" name="Textfeld 10"/>
          <p:cNvSpPr txBox="1"/>
          <p:nvPr/>
        </p:nvSpPr>
        <p:spPr>
          <a:xfrm rot="20212294">
            <a:off x="706033" y="3458229"/>
            <a:ext cx="7927756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Dilemma: grosse Führungsspanne für FS 3A</a:t>
            </a:r>
          </a:p>
        </p:txBody>
      </p:sp>
    </p:spTree>
    <p:extLst>
      <p:ext uri="{BB962C8B-B14F-4D97-AF65-F5344CB8AC3E}">
        <p14:creationId xmlns:p14="http://schemas.microsoft.com/office/powerpoint/2010/main" val="2579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2397" y="1082444"/>
            <a:ext cx="7715200" cy="1080120"/>
          </a:xfrm>
        </p:spPr>
        <p:txBody>
          <a:bodyPr/>
          <a:lstStyle/>
          <a:p>
            <a:pPr algn="l"/>
            <a:r>
              <a:rPr lang="de-CH" sz="3200" dirty="0"/>
              <a:t>Szenario 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31940" y="1844824"/>
            <a:ext cx="83561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57869"/>
              </p:ext>
            </p:extLst>
          </p:nvPr>
        </p:nvGraphicFramePr>
        <p:xfrm>
          <a:off x="752397" y="2060848"/>
          <a:ext cx="7715202" cy="2718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67">
                  <a:extLst>
                    <a:ext uri="{9D8B030D-6E8A-4147-A177-3AD203B41FA5}">
                      <a16:colId xmlns:a16="http://schemas.microsoft.com/office/drawing/2014/main" val="280524043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61373741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023380675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3781723319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1895557162"/>
                    </a:ext>
                  </a:extLst>
                </a:gridCol>
                <a:gridCol w="1285867">
                  <a:extLst>
                    <a:ext uri="{9D8B030D-6E8A-4147-A177-3AD203B41FA5}">
                      <a16:colId xmlns:a16="http://schemas.microsoft.com/office/drawing/2014/main" val="443338599"/>
                    </a:ext>
                  </a:extLst>
                </a:gridCol>
              </a:tblGrid>
              <a:tr h="303639"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 LZP</a:t>
                      </a: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 LZP</a:t>
                      </a: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FS 3A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BP LZP</a:t>
                      </a: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23178"/>
                  </a:ext>
                </a:extLst>
              </a:tr>
              <a:tr h="2353202">
                <a:tc>
                  <a:txBody>
                    <a:bodyPr/>
                    <a:lstStyle/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/>
                    </a:p>
                  </a:txBody>
                  <a:tcPr>
                    <a:solidFill>
                      <a:srgbClr val="7575D1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baseline="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  <a:p>
                      <a:r>
                        <a:rPr lang="de-CH" baseline="0" dirty="0" err="1">
                          <a:solidFill>
                            <a:schemeClr val="tx1"/>
                          </a:solidFill>
                        </a:rPr>
                        <a:t>FaGe</a:t>
                      </a:r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-E/</a:t>
                      </a: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Lernende</a:t>
                      </a:r>
                    </a:p>
                    <a:p>
                      <a:endParaRPr lang="de-CH" baseline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baseline="0" dirty="0">
                          <a:solidFill>
                            <a:schemeClr val="tx1"/>
                          </a:solidFill>
                        </a:rPr>
                        <a:t>FS 1</a:t>
                      </a:r>
                      <a:endParaRPr lang="de-CH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dirty="0"/>
                    </a:p>
                  </a:txBody>
                  <a:tcPr>
                    <a:solidFill>
                      <a:srgbClr val="00B05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072314"/>
                  </a:ext>
                </a:extLst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52397" y="4811168"/>
            <a:ext cx="77152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/>
              <a:t>Pflegedienstleitung / Pflegeexpertin / Bildungsverantwortliche / Fachpersonen für </a:t>
            </a:r>
            <a:r>
              <a:rPr lang="de-CH" dirty="0" err="1"/>
              <a:t>Kinaesthetics</a:t>
            </a:r>
            <a:r>
              <a:rPr lang="de-CH" dirty="0"/>
              <a:t>, Demenz / HFP Palliative Care,…</a:t>
            </a:r>
          </a:p>
        </p:txBody>
      </p:sp>
      <p:sp>
        <p:nvSpPr>
          <p:cNvPr id="5" name="Textfeld 4"/>
          <p:cNvSpPr txBox="1"/>
          <p:nvPr/>
        </p:nvSpPr>
        <p:spPr>
          <a:xfrm rot="16200000">
            <a:off x="-1031595" y="3127940"/>
            <a:ext cx="27189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Organisation</a:t>
            </a:r>
          </a:p>
          <a:p>
            <a:r>
              <a:rPr lang="de-CH" sz="1600" dirty="0">
                <a:solidFill>
                  <a:schemeClr val="bg1"/>
                </a:solidFill>
              </a:rPr>
              <a:t>Tagesgeschäft</a:t>
            </a:r>
          </a:p>
        </p:txBody>
      </p:sp>
      <p:sp>
        <p:nvSpPr>
          <p:cNvPr id="11" name="Textfeld 10"/>
          <p:cNvSpPr txBox="1"/>
          <p:nvPr/>
        </p:nvSpPr>
        <p:spPr>
          <a:xfrm rot="20456996">
            <a:off x="723297" y="3191639"/>
            <a:ext cx="792775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Dilemma: ungleiche Verteilung der fachlichen Führungskompetenz</a:t>
            </a:r>
          </a:p>
        </p:txBody>
      </p:sp>
    </p:spTree>
    <p:extLst>
      <p:ext uri="{BB962C8B-B14F-4D97-AF65-F5344CB8AC3E}">
        <p14:creationId xmlns:p14="http://schemas.microsoft.com/office/powerpoint/2010/main" val="296503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846" y="1916832"/>
            <a:ext cx="7562800" cy="3874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eaLnBrk="1" hangingPunct="1">
              <a:buFontTx/>
              <a:buNone/>
            </a:pPr>
            <a:endParaRPr lang="de-CH" sz="2800" b="1" dirty="0"/>
          </a:p>
          <a:p>
            <a:pPr algn="ctr" eaLnBrk="1" hangingPunct="1">
              <a:buNone/>
            </a:pPr>
            <a:endParaRPr lang="de-CH" sz="2800" dirty="0"/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980728"/>
            <a:ext cx="7469016" cy="587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CH" sz="3600" dirty="0"/>
              <a:t>Unsere Erwartung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2" y="2252519"/>
            <a:ext cx="347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71752" y="166774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Schau hin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251151" y="320007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err="1"/>
              <a:t>Sprich’s</a:t>
            </a:r>
            <a:r>
              <a:rPr lang="de-CH" sz="3200" dirty="0"/>
              <a:t> an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71752" y="4116678"/>
            <a:ext cx="3476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Steht und fällt mit der Persönlichkeit</a:t>
            </a:r>
          </a:p>
        </p:txBody>
      </p:sp>
      <p:pic>
        <p:nvPicPr>
          <p:cNvPr id="4" name="Picture 2" descr="Konflikte unter Kollegen sorgen für ein toxisches Unternehmensklima und sollten frühzeitig aus der Welt geschaffen werde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917" y="4116678"/>
            <a:ext cx="4336729" cy="243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772816"/>
            <a:ext cx="7562800" cy="1477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eaLnBrk="1" hangingPunct="1">
              <a:buFontTx/>
              <a:buNone/>
            </a:pPr>
            <a:endParaRPr lang="de-CH" sz="2800" b="1" dirty="0"/>
          </a:p>
          <a:p>
            <a:pPr algn="ctr" eaLnBrk="1" hangingPunct="1">
              <a:buNone/>
            </a:pPr>
            <a:endParaRPr lang="de-CH" sz="2800" dirty="0"/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980728"/>
            <a:ext cx="7469016" cy="587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CH" sz="3600" dirty="0"/>
              <a:t>Fazit 1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9292" y="1762607"/>
            <a:ext cx="8489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dirty="0"/>
              <a:t>FS 3A ist nicht per se geeignete Führungsperson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11560" y="2700651"/>
            <a:ext cx="83561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dirty="0"/>
              <a:t>FS 3B ≠ FS 3A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3000" dirty="0">
                <a:sym typeface="Wingdings 3" panose="05040102010807070707" pitchFamily="18" charset="2"/>
              </a:rPr>
              <a:t>Kompetenzrahmen festlegen</a:t>
            </a:r>
            <a:endParaRPr lang="de-CH" sz="3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3000" dirty="0">
                <a:sym typeface="Wingdings 3" panose="05040102010807070707" pitchFamily="18" charset="2"/>
              </a:rPr>
              <a:t>Fachverantwortung für Teilbereich</a:t>
            </a:r>
          </a:p>
          <a:p>
            <a:endParaRPr lang="de-CH" dirty="0"/>
          </a:p>
          <a:p>
            <a:r>
              <a:rPr lang="de-CH" sz="3000" dirty="0"/>
              <a:t>Neue Definition der Aufgabenfelder</a:t>
            </a:r>
          </a:p>
        </p:txBody>
      </p:sp>
    </p:spTree>
    <p:extLst>
      <p:ext uri="{BB962C8B-B14F-4D97-AF65-F5344CB8AC3E}">
        <p14:creationId xmlns:p14="http://schemas.microsoft.com/office/powerpoint/2010/main" val="14246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74700" y="2276872"/>
            <a:ext cx="6292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/>
              <a:t>Die Anstalt war am Ende des ersten Betriebsjahres bereits mit über 200 Pfleglingen belegt und 1877 waren es schon 321. Das Durchschnittsalter betrug damals gut 53 Jahre. </a:t>
            </a:r>
            <a:endParaRPr lang="de-CH" b="1" i="1" dirty="0"/>
          </a:p>
        </p:txBody>
      </p:sp>
      <p:sp>
        <p:nvSpPr>
          <p:cNvPr id="5" name="Rechteck 4"/>
          <p:cNvSpPr/>
          <p:nvPr/>
        </p:nvSpPr>
        <p:spPr>
          <a:xfrm>
            <a:off x="3779912" y="386104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dirty="0">
                <a:solidFill>
                  <a:srgbClr val="FF0000"/>
                </a:solidFill>
              </a:rPr>
              <a:t>«1925 waren </a:t>
            </a:r>
            <a:r>
              <a:rPr lang="de-CH" sz="2400" b="1" dirty="0">
                <a:solidFill>
                  <a:srgbClr val="FF0000"/>
                </a:solidFill>
              </a:rPr>
              <a:t>466 Pfleglinge</a:t>
            </a:r>
            <a:r>
              <a:rPr lang="de-CH" b="1" dirty="0">
                <a:solidFill>
                  <a:srgbClr val="FF0000"/>
                </a:solidFill>
              </a:rPr>
              <a:t> </a:t>
            </a:r>
            <a:r>
              <a:rPr lang="de-CH" dirty="0">
                <a:solidFill>
                  <a:srgbClr val="FF0000"/>
                </a:solidFill>
              </a:rPr>
              <a:t>in der Anstalt untergebracht. Im Vorjahr wurde erwähnt, dass </a:t>
            </a:r>
            <a:r>
              <a:rPr lang="de-CH" sz="2400" b="1" dirty="0">
                <a:solidFill>
                  <a:srgbClr val="FF0000"/>
                </a:solidFill>
              </a:rPr>
              <a:t>17 Angestellte </a:t>
            </a:r>
            <a:r>
              <a:rPr lang="de-CH" dirty="0">
                <a:solidFill>
                  <a:srgbClr val="FF0000"/>
                </a:solidFill>
              </a:rPr>
              <a:t>tätig seien»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74700" y="1412776"/>
            <a:ext cx="708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Standard spätes 19. Jahrhundert</a:t>
            </a:r>
          </a:p>
        </p:txBody>
      </p:sp>
    </p:spTree>
    <p:extLst>
      <p:ext uri="{BB962C8B-B14F-4D97-AF65-F5344CB8AC3E}">
        <p14:creationId xmlns:p14="http://schemas.microsoft.com/office/powerpoint/2010/main" val="147465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772816"/>
            <a:ext cx="7562800" cy="14773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eaLnBrk="1" hangingPunct="1">
              <a:buFontTx/>
              <a:buNone/>
            </a:pPr>
            <a:endParaRPr lang="de-CH" sz="2800" b="1" dirty="0"/>
          </a:p>
          <a:p>
            <a:pPr algn="ctr" eaLnBrk="1" hangingPunct="1">
              <a:buNone/>
            </a:pPr>
            <a:endParaRPr lang="de-CH" sz="2800" dirty="0"/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980728"/>
            <a:ext cx="7469016" cy="587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CH" sz="3600" dirty="0"/>
              <a:t>Fazit 2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1560" y="1772816"/>
            <a:ext cx="7488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00" dirty="0"/>
              <a:t>FS 3 B: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3000" dirty="0"/>
              <a:t>Einbindung in Führungsprozess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de-CH" sz="3000" dirty="0"/>
              <a:t>Einbindung in Pflegeprozess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CH" sz="3000" dirty="0"/>
              <a:t> Übernahme von RAI/BESA-Aufträgen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82238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846" y="1916832"/>
            <a:ext cx="7562800" cy="3874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eaLnBrk="1" hangingPunct="1">
              <a:buFontTx/>
              <a:buNone/>
            </a:pPr>
            <a:endParaRPr lang="de-CH" sz="2800" b="1" dirty="0"/>
          </a:p>
          <a:p>
            <a:pPr algn="ctr" eaLnBrk="1" hangingPunct="1">
              <a:buNone/>
            </a:pPr>
            <a:endParaRPr lang="de-CH" sz="2800" dirty="0"/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980728"/>
            <a:ext cx="7469016" cy="587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CH" sz="3600" dirty="0"/>
              <a:t>Fazit 3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11560" y="1650319"/>
            <a:ext cx="316835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3000" dirty="0"/>
              <a:t>Komplexität </a:t>
            </a:r>
            <a:r>
              <a:rPr lang="de-CH" sz="3000" dirty="0">
                <a:sym typeface="Wingdings 3" panose="05040102010807070707" pitchFamily="18" charset="2"/>
              </a:rPr>
              <a:t></a:t>
            </a:r>
            <a:r>
              <a:rPr lang="de-CH" sz="3000" dirty="0"/>
              <a:t> Polymorbidität</a:t>
            </a:r>
            <a:r>
              <a:rPr lang="de-CH" sz="3000" dirty="0">
                <a:sym typeface="Wingdings 3" panose="05040102010807070707" pitchFamily="18" charset="2"/>
              </a:rPr>
              <a:t> </a:t>
            </a:r>
            <a:r>
              <a:rPr lang="de-CH" sz="3000" dirty="0"/>
              <a:t> Ansprüche </a:t>
            </a:r>
            <a:r>
              <a:rPr lang="de-CH" sz="3000" dirty="0">
                <a:sym typeface="Wingdings 3" panose="05040102010807070707" pitchFamily="18" charset="2"/>
              </a:rPr>
              <a:t></a:t>
            </a:r>
            <a:r>
              <a:rPr lang="de-CH" sz="3000" dirty="0"/>
              <a:t>       </a:t>
            </a:r>
            <a:r>
              <a:rPr lang="de-CH" sz="3000" dirty="0">
                <a:sym typeface="Wingdings 3" panose="05040102010807070707" pitchFamily="18" charset="2"/>
              </a:rPr>
              <a:t> </a:t>
            </a:r>
            <a:r>
              <a:rPr lang="de-CH" sz="3000" dirty="0"/>
              <a:t>Postakute </a:t>
            </a:r>
            <a:r>
              <a:rPr lang="de-CH" sz="3000" dirty="0" err="1"/>
              <a:t>Sit</a:t>
            </a:r>
            <a:r>
              <a:rPr lang="de-CH" sz="3000" dirty="0"/>
              <a:t>. </a:t>
            </a:r>
            <a:r>
              <a:rPr lang="de-CH" sz="3000" dirty="0">
                <a:sym typeface="Wingdings 3" panose="05040102010807070707" pitchFamily="18" charset="2"/>
              </a:rPr>
              <a:t></a:t>
            </a:r>
            <a:endParaRPr lang="de-CH" sz="3000" dirty="0"/>
          </a:p>
          <a:p>
            <a:endParaRPr lang="de-CH" sz="1200" dirty="0"/>
          </a:p>
          <a:p>
            <a:r>
              <a:rPr lang="de-CH" sz="3000" dirty="0"/>
              <a:t>Demografie</a:t>
            </a:r>
          </a:p>
          <a:p>
            <a:endParaRPr lang="de-CH" sz="1200" dirty="0"/>
          </a:p>
          <a:p>
            <a:r>
              <a:rPr lang="de-CH" sz="3000" dirty="0"/>
              <a:t>Wirtschaftlichkeit</a:t>
            </a:r>
          </a:p>
          <a:p>
            <a:pPr indent="269875"/>
            <a:endParaRPr lang="de-CH" sz="1200" dirty="0"/>
          </a:p>
          <a:p>
            <a:r>
              <a:rPr lang="de-CH" sz="3000" dirty="0"/>
              <a:t>Personalmangel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86245" y="1767646"/>
            <a:ext cx="3763144" cy="36009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3000" dirty="0"/>
              <a:t>Trennung Fachwissen/Führung</a:t>
            </a:r>
          </a:p>
          <a:p>
            <a:pPr indent="269875"/>
            <a:endParaRPr lang="de-CH" dirty="0"/>
          </a:p>
          <a:p>
            <a:r>
              <a:rPr lang="de-CH" sz="3000" dirty="0"/>
              <a:t>FS 3B: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CH" sz="3000" dirty="0"/>
              <a:t>Organisatorisch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de-CH" sz="3000" dirty="0" err="1"/>
              <a:t>Fachl</a:t>
            </a:r>
            <a:r>
              <a:rPr lang="de-CH" sz="3000" dirty="0"/>
              <a:t>. Einsatz mit Support durch Tertiär A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3961817" y="3474092"/>
            <a:ext cx="864096" cy="72008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604041" y="5717584"/>
            <a:ext cx="837405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3000" dirty="0"/>
              <a:t>Skills- &amp; </a:t>
            </a:r>
            <a:r>
              <a:rPr lang="de-CH" sz="3000" dirty="0" err="1"/>
              <a:t>Grademix</a:t>
            </a:r>
            <a:r>
              <a:rPr lang="de-CH" sz="3000" dirty="0"/>
              <a:t> gemäss Ausbildungsstand und persönlicher Neigung ohne zu überfordern</a:t>
            </a:r>
          </a:p>
        </p:txBody>
      </p:sp>
    </p:spTree>
    <p:extLst>
      <p:ext uri="{BB962C8B-B14F-4D97-AF65-F5344CB8AC3E}">
        <p14:creationId xmlns:p14="http://schemas.microsoft.com/office/powerpoint/2010/main" val="196498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4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" y="3048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CH" sz="2400"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1846" y="1916832"/>
            <a:ext cx="7562800" cy="38743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ctr" defTabSz="914400" eaLnBrk="1" hangingPunct="1">
              <a:buFontTx/>
              <a:buNone/>
            </a:pPr>
            <a:endParaRPr lang="de-CH" sz="2800" b="1" dirty="0"/>
          </a:p>
          <a:p>
            <a:pPr algn="ctr" eaLnBrk="1" hangingPunct="1">
              <a:buNone/>
            </a:pPr>
            <a:endParaRPr lang="de-CH" sz="2800" dirty="0"/>
          </a:p>
        </p:txBody>
      </p:sp>
      <p:sp>
        <p:nvSpPr>
          <p:cNvPr id="4096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980728"/>
            <a:ext cx="7469016" cy="587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de-CH" sz="3600" dirty="0"/>
              <a:t>Fazit 4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83568" y="198884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Weiterführende Verbesserungen bedingen ein eindeutiges politisches Statement zu Gunsten der Langzeitpflege.</a:t>
            </a:r>
          </a:p>
          <a:p>
            <a:r>
              <a:rPr lang="de-CH" sz="2800" dirty="0"/>
              <a:t>I.S. einer Anpassung des Pflegeschlüssels  </a:t>
            </a:r>
          </a:p>
        </p:txBody>
      </p:sp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64" y="4005064"/>
            <a:ext cx="4922365" cy="2477854"/>
          </a:xfrm>
          <a:prstGeom prst="rect">
            <a:avLst/>
          </a:prstGeom>
        </p:spPr>
      </p:pic>
      <p:sp>
        <p:nvSpPr>
          <p:cNvPr id="5" name="Pfeil nach links 4"/>
          <p:cNvSpPr/>
          <p:nvPr/>
        </p:nvSpPr>
        <p:spPr>
          <a:xfrm>
            <a:off x="6396229" y="4041877"/>
            <a:ext cx="1440160" cy="504056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92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83568" y="91946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Bewohner im Zentrum </a:t>
            </a:r>
          </a:p>
        </p:txBody>
      </p:sp>
      <p:pic>
        <p:nvPicPr>
          <p:cNvPr id="6" name="Picture 2" descr="Y:\Marketing\Fotos\sumia Portraits\sumisa 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35125"/>
            <a:ext cx="7169811" cy="477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48432"/>
      </p:ext>
    </p:extLst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1560" y="876727"/>
            <a:ext cx="708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/>
              <a:t>Standard heute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804247" cy="454000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6823412" cy="454000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6212177"/>
            <a:ext cx="87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«Selbstbestimmtes, würdevolles Leben mit Herz im Emmental»</a:t>
            </a:r>
          </a:p>
        </p:txBody>
      </p:sp>
    </p:spTree>
    <p:extLst>
      <p:ext uri="{BB962C8B-B14F-4D97-AF65-F5344CB8AC3E}">
        <p14:creationId xmlns:p14="http://schemas.microsoft.com/office/powerpoint/2010/main" val="7191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43215" y="946495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CH"/>
          </a:p>
        </p:txBody>
      </p:sp>
      <p:sp>
        <p:nvSpPr>
          <p:cNvPr id="2" name="Textfeld 1"/>
          <p:cNvSpPr txBox="1"/>
          <p:nvPr/>
        </p:nvSpPr>
        <p:spPr>
          <a:xfrm>
            <a:off x="683568" y="1556792"/>
            <a:ext cx="77902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dirty="0"/>
              <a:t>Agenda</a:t>
            </a:r>
          </a:p>
          <a:p>
            <a:endParaRPr lang="de-CH" sz="4000" dirty="0"/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dirty="0" err="1"/>
              <a:t>sumia</a:t>
            </a:r>
            <a:r>
              <a:rPr lang="de-CH" sz="3200" dirty="0"/>
              <a:t>, Alterszentrum Sumiswald AG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dirty="0"/>
              <a:t>Strategie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dirty="0"/>
              <a:t>Gesundheitsumfeld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dirty="0"/>
              <a:t>richtige Person an der richtigen Stelle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dirty="0"/>
              <a:t>Grundhaltung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de-CH" sz="3200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245116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Marketing\Fotos\Gebäude sumia\Drohnenaufnahmen\DJI_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59"/>
            <a:ext cx="4989946" cy="28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55576" y="4221088"/>
            <a:ext cx="8388424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CH" sz="3000" dirty="0"/>
              <a:t>Anzahl Betten		130</a:t>
            </a:r>
          </a:p>
          <a:p>
            <a:pPr>
              <a:spcBef>
                <a:spcPts val="600"/>
              </a:spcBef>
            </a:pPr>
            <a:r>
              <a:rPr lang="de-CH" sz="3000" dirty="0"/>
              <a:t>Mitarbeiter			198 (117 Vollzeitstellen)</a:t>
            </a:r>
          </a:p>
          <a:p>
            <a:pPr>
              <a:spcBef>
                <a:spcPts val="600"/>
              </a:spcBef>
            </a:pPr>
            <a:r>
              <a:rPr lang="de-CH" sz="3000" dirty="0"/>
              <a:t>Umsatz	 		14.3 Mio. Franken</a:t>
            </a:r>
          </a:p>
          <a:p>
            <a:pPr>
              <a:spcBef>
                <a:spcPts val="600"/>
              </a:spcBef>
            </a:pPr>
            <a:r>
              <a:rPr lang="de-CH" sz="3000" dirty="0"/>
              <a:t>Bettenbelegung 	128 / 130 </a:t>
            </a:r>
            <a:r>
              <a:rPr lang="de-CH" sz="3000" dirty="0">
                <a:sym typeface="Wingdings" pitchFamily="2" charset="2"/>
              </a:rPr>
              <a:t> 98.5%</a:t>
            </a:r>
            <a:endParaRPr lang="de-CH" sz="3000" dirty="0"/>
          </a:p>
          <a:p>
            <a:endParaRPr lang="de-CH" sz="3000" b="1" dirty="0"/>
          </a:p>
        </p:txBody>
      </p:sp>
    </p:spTree>
    <p:extLst>
      <p:ext uri="{BB962C8B-B14F-4D97-AF65-F5344CB8AC3E}">
        <p14:creationId xmlns:p14="http://schemas.microsoft.com/office/powerpoint/2010/main" val="236714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92188" y="1916832"/>
            <a:ext cx="7715200" cy="4065317"/>
          </a:xfrm>
        </p:spPr>
        <p:txBody>
          <a:bodyPr/>
          <a:lstStyle/>
          <a:p>
            <a:r>
              <a:rPr lang="de-CH" sz="3000" dirty="0"/>
              <a:t>Durchschnittsalter: 86.7 Jahre</a:t>
            </a:r>
          </a:p>
          <a:p>
            <a:r>
              <a:rPr lang="de-CH" sz="3000" dirty="0"/>
              <a:t>Durchschnittliche Pflegestufe RAI NH: 6.2</a:t>
            </a:r>
          </a:p>
          <a:p>
            <a:r>
              <a:rPr lang="de-CH" sz="3000" dirty="0"/>
              <a:t>Anzahl Männer: 38</a:t>
            </a:r>
          </a:p>
          <a:p>
            <a:r>
              <a:rPr lang="de-CH" sz="3000" dirty="0"/>
              <a:t>Anzahl Frauen:  90</a:t>
            </a:r>
          </a:p>
          <a:p>
            <a:r>
              <a:rPr lang="de-CH" sz="3000" dirty="0"/>
              <a:t>EL-Bezügerinnen und Bezüger: 62%</a:t>
            </a:r>
          </a:p>
          <a:p>
            <a:endParaRPr lang="de-CH" sz="3000" dirty="0"/>
          </a:p>
          <a:p>
            <a:pPr marL="0" indent="0">
              <a:buNone/>
            </a:pPr>
            <a:endParaRPr lang="de-CH" sz="3000" dirty="0"/>
          </a:p>
          <a:p>
            <a:endParaRPr lang="de-CH" sz="3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15200" cy="796950"/>
          </a:xfrm>
        </p:spPr>
        <p:txBody>
          <a:bodyPr/>
          <a:lstStyle/>
          <a:p>
            <a:pPr algn="l"/>
            <a:r>
              <a:rPr lang="de-CH" sz="3200" dirty="0"/>
              <a:t>Pflege und Betreuung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75324" y="4941168"/>
            <a:ext cx="7776864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000" dirty="0"/>
              <a:t>Polymorbidität und Komplexität nimmt zu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CH" sz="3000" dirty="0"/>
              <a:t>Aufenthaltsdauer nimmt ab</a:t>
            </a:r>
          </a:p>
        </p:txBody>
      </p:sp>
    </p:spTree>
    <p:extLst>
      <p:ext uri="{BB962C8B-B14F-4D97-AF65-F5344CB8AC3E}">
        <p14:creationId xmlns:p14="http://schemas.microsoft.com/office/powerpoint/2010/main" val="9752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15200" cy="796950"/>
          </a:xfrm>
        </p:spPr>
        <p:txBody>
          <a:bodyPr/>
          <a:lstStyle/>
          <a:p>
            <a:pPr algn="l"/>
            <a:r>
              <a:rPr lang="de-CH" sz="3200" dirty="0"/>
              <a:t>Der Pflegegrad steigt</a:t>
            </a:r>
          </a:p>
        </p:txBody>
      </p:sp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255405"/>
              </p:ext>
            </p:extLst>
          </p:nvPr>
        </p:nvGraphicFramePr>
        <p:xfrm>
          <a:off x="1259633" y="1988840"/>
          <a:ext cx="626469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 rot="20675275">
            <a:off x="1278210" y="3600651"/>
            <a:ext cx="626469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dirty="0"/>
              <a:t>1/10 Punkt = 100’000.-</a:t>
            </a:r>
          </a:p>
          <a:p>
            <a:pPr algn="ctr"/>
            <a:r>
              <a:rPr lang="de-CH" sz="2000" dirty="0"/>
              <a:t>Komplexität steigt exponentiell</a:t>
            </a:r>
          </a:p>
        </p:txBody>
      </p:sp>
    </p:spTree>
    <p:extLst>
      <p:ext uri="{BB962C8B-B14F-4D97-AF65-F5344CB8AC3E}">
        <p14:creationId xmlns:p14="http://schemas.microsoft.com/office/powerpoint/2010/main" val="20340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55159" y="1843135"/>
            <a:ext cx="7715200" cy="2808312"/>
          </a:xfrm>
        </p:spPr>
        <p:txBody>
          <a:bodyPr/>
          <a:lstStyle/>
          <a:p>
            <a:r>
              <a:rPr lang="de-CH" sz="3000" dirty="0"/>
              <a:t>längerer Lebenserwartung und besserem Gesundheitszustand</a:t>
            </a:r>
          </a:p>
          <a:p>
            <a:r>
              <a:rPr lang="de-CH" sz="3000" dirty="0"/>
              <a:t>altersgerechten Wohnungen</a:t>
            </a:r>
          </a:p>
          <a:p>
            <a:r>
              <a:rPr lang="de-CH" sz="3000" dirty="0"/>
              <a:t>Wohnen mit Dienstleistungen </a:t>
            </a:r>
          </a:p>
          <a:p>
            <a:r>
              <a:rPr lang="de-CH" sz="3000" dirty="0"/>
              <a:t>gut ausgebautem </a:t>
            </a:r>
            <a:r>
              <a:rPr lang="de-CH" sz="3000" dirty="0" err="1"/>
              <a:t>Spitexsystem</a:t>
            </a:r>
            <a:endParaRPr lang="de-CH" sz="3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715200" cy="796950"/>
          </a:xfrm>
        </p:spPr>
        <p:txBody>
          <a:bodyPr/>
          <a:lstStyle/>
          <a:p>
            <a:pPr algn="l"/>
            <a:r>
              <a:rPr lang="de-CH" sz="3200" dirty="0"/>
              <a:t>Spätere Eintritte aufgrund….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55159" y="4797152"/>
            <a:ext cx="7704856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CH" sz="2400" dirty="0"/>
              <a:t>Langzeitinstitutionen kommen heute normalerweise erst zum Zug, wenn die ambulanten Angebote nicht mehr ausreichen oder wenn eine soziale Problematik vorliegt (Vereinsamung/Verwahrlosung).</a:t>
            </a:r>
          </a:p>
          <a:p>
            <a:r>
              <a:rPr lang="de-CH" sz="2400" dirty="0">
                <a:sym typeface="Wingdings 3" panose="05040102010807070707" pitchFamily="18" charset="2"/>
              </a:rPr>
              <a:t></a:t>
            </a:r>
            <a:r>
              <a:rPr lang="de-CH" sz="2400" dirty="0"/>
              <a:t>Notfalleintritte häufen sich</a:t>
            </a:r>
          </a:p>
        </p:txBody>
      </p:sp>
    </p:spTree>
    <p:extLst>
      <p:ext uri="{BB962C8B-B14F-4D97-AF65-F5344CB8AC3E}">
        <p14:creationId xmlns:p14="http://schemas.microsoft.com/office/powerpoint/2010/main" val="148240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07419F48D71C4D92D2455B954D8883" ma:contentTypeVersion="13" ma:contentTypeDescription="Ein neues Dokument erstellen." ma:contentTypeScope="" ma:versionID="e349975be38ba7ee3902cafac3e8b6f6">
  <xsd:schema xmlns:xsd="http://www.w3.org/2001/XMLSchema" xmlns:xs="http://www.w3.org/2001/XMLSchema" xmlns:p="http://schemas.microsoft.com/office/2006/metadata/properties" xmlns:ns2="2654ce59-3155-46b9-bfc4-f3f97c7ca8c1" xmlns:ns3="962f6d6d-ca7f-402c-96e0-08b279561901" targetNamespace="http://schemas.microsoft.com/office/2006/metadata/properties" ma:root="true" ma:fieldsID="8d2f6a7881fc380d44af6d62a1138633" ns2:_="" ns3:_="">
    <xsd:import namespace="2654ce59-3155-46b9-bfc4-f3f97c7ca8c1"/>
    <xsd:import namespace="962f6d6d-ca7f-402c-96e0-08b2795619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3:TaxKeywordTaxHTField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4ce59-3155-46b9-bfc4-f3f97c7ca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f6d6d-ca7f-402c-96e0-08b27956190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17" nillable="true" ma:taxonomy="true" ma:internalName="TaxKeywordTaxHTField" ma:taxonomyFieldName="TaxKeyword" ma:displayName="Unternehmensstichwörter" ma:fieldId="{23f27201-bee3-471e-b2e7-b64fd8b7ca38}" ma:taxonomyMulti="true" ma:sspId="c0b00337-687d-4d74-b6f6-203f98ba8e0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322b7dc2-87f9-47fc-bbec-bf4ac67d2cd0}" ma:internalName="TaxCatchAll" ma:showField="CatchAllData" ma:web="962f6d6d-ca7f-402c-96e0-08b2795619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962f6d6d-ca7f-402c-96e0-08b279561901">
      <Terms xmlns="http://schemas.microsoft.com/office/infopath/2007/PartnerControls"/>
    </TaxKeywordTaxHTField>
    <TaxCatchAll xmlns="962f6d6d-ca7f-402c-96e0-08b279561901"/>
  </documentManagement>
</p:properties>
</file>

<file path=customXml/itemProps1.xml><?xml version="1.0" encoding="utf-8"?>
<ds:datastoreItem xmlns:ds="http://schemas.openxmlformats.org/officeDocument/2006/customXml" ds:itemID="{AFFAC3F3-AEBA-46A0-A6E5-D13FB4AABA59}"/>
</file>

<file path=customXml/itemProps2.xml><?xml version="1.0" encoding="utf-8"?>
<ds:datastoreItem xmlns:ds="http://schemas.openxmlformats.org/officeDocument/2006/customXml" ds:itemID="{84950E71-CCA5-4E0F-9859-7B537F8129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C70C2-18B4-48FF-9F32-194FC3960E7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Microsoft Office PowerPoint</Application>
  <PresentationFormat>Bildschirmpräsentation (4:3)</PresentationFormat>
  <Paragraphs>545</Paragraphs>
  <Slides>33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Calibri</vt:lpstr>
      <vt:lpstr>Futura Bk</vt:lpstr>
      <vt:lpstr>OCR A Extended</vt:lpstr>
      <vt:lpstr>Tahoma</vt:lpstr>
      <vt:lpstr>Times New Roman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Pflege und Betreuung</vt:lpstr>
      <vt:lpstr>Der Pflegegrad steigt</vt:lpstr>
      <vt:lpstr>Spätere Eintritte aufgrund….</vt:lpstr>
      <vt:lpstr>PowerPoint-Präsentation</vt:lpstr>
      <vt:lpstr>PowerPoint-Präsentation</vt:lpstr>
      <vt:lpstr>«Die Babyboomer kommen»</vt:lpstr>
      <vt:lpstr>PowerPoint-Präsentation</vt:lpstr>
      <vt:lpstr>Grademix Pflege und Betreuung  gemäss Vorgaben GSI  </vt:lpstr>
      <vt:lpstr>Organisation bisher</vt:lpstr>
      <vt:lpstr>Dilemma</vt:lpstr>
      <vt:lpstr>PowerPoint-Präsentation</vt:lpstr>
      <vt:lpstr>Zukunft: Neue Teamzusammensetzungen </vt:lpstr>
      <vt:lpstr>PowerPoint-Präsentation</vt:lpstr>
      <vt:lpstr>Zukünftiger Ansatz (1)</vt:lpstr>
      <vt:lpstr>PowerPoint-Präsentation</vt:lpstr>
      <vt:lpstr>Zukünftiger Ansatz (2)</vt:lpstr>
      <vt:lpstr>PowerPoint-Präsentation</vt:lpstr>
      <vt:lpstr>Szenario 1</vt:lpstr>
      <vt:lpstr>Szenario 2</vt:lpstr>
      <vt:lpstr>Szenario 3</vt:lpstr>
      <vt:lpstr>Szenario 4</vt:lpstr>
      <vt:lpstr>Unsere Erwartung</vt:lpstr>
      <vt:lpstr>Fazit 1</vt:lpstr>
      <vt:lpstr>Fazit 2</vt:lpstr>
      <vt:lpstr>Fazit 3</vt:lpstr>
      <vt:lpstr>Fazit 4</vt:lpstr>
      <vt:lpstr>PowerPoint-Präsentation</vt:lpstr>
    </vt:vector>
  </TitlesOfParts>
  <Company>DLZ Sumiswald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Müller Hanspeter</dc:creator>
  <cp:lastModifiedBy>Thomas Bösiger</cp:lastModifiedBy>
  <cp:revision>609</cp:revision>
  <cp:lastPrinted>2020-01-27T14:05:26Z</cp:lastPrinted>
  <dcterms:created xsi:type="dcterms:W3CDTF">2016-01-25T10:53:35Z</dcterms:created>
  <dcterms:modified xsi:type="dcterms:W3CDTF">2020-09-01T14:39:34Z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0x0101003607419F48D71C4D92D2455B954D8883</vt:lpwstr>
  </property>
  <property fmtid="{D5CDD505-2E9C-101B-9397-08002B2CF9AE}" pid="3" name="TaxKeyword">
    <vt:lpwstr/>
  </property>
</Properties>
</file>